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70" r:id="rId2"/>
    <p:sldId id="271" r:id="rId3"/>
    <p:sldId id="285" r:id="rId4"/>
    <p:sldId id="366" r:id="rId5"/>
    <p:sldId id="286" r:id="rId6"/>
    <p:sldId id="359" r:id="rId7"/>
    <p:sldId id="372" r:id="rId8"/>
    <p:sldId id="378" r:id="rId9"/>
    <p:sldId id="379" r:id="rId10"/>
    <p:sldId id="381" r:id="rId11"/>
    <p:sldId id="364" r:id="rId12"/>
    <p:sldId id="369" r:id="rId13"/>
    <p:sldId id="371" r:id="rId14"/>
    <p:sldId id="265" r:id="rId15"/>
    <p:sldId id="373" r:id="rId16"/>
    <p:sldId id="266" r:id="rId17"/>
    <p:sldId id="267" r:id="rId18"/>
    <p:sldId id="362" r:id="rId19"/>
    <p:sldId id="361" r:id="rId20"/>
    <p:sldId id="363"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49" autoAdjust="0"/>
    <p:restoredTop sz="94622"/>
  </p:normalViewPr>
  <p:slideViewPr>
    <p:cSldViewPr snapToGrid="0">
      <p:cViewPr varScale="1">
        <p:scale>
          <a:sx n="96" d="100"/>
          <a:sy n="96" d="100"/>
        </p:scale>
        <p:origin x="6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png>
</file>

<file path=ppt/media/image3.jp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8A66C8-6EC3-824F-B48B-9071DC1B65A9}" type="datetimeFigureOut">
              <a:rPr kumimoji="1" lang="zh-CN" altLang="en-US" smtClean="0"/>
              <a:t>2024/11/6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BBD8DC-B496-774A-ADA3-12481BC99B80}" type="slidenum">
              <a:rPr kumimoji="1" lang="zh-CN" altLang="en-US" smtClean="0"/>
              <a:t>‹#›</a:t>
            </a:fld>
            <a:endParaRPr kumimoji="1" lang="zh-CN" altLang="en-US"/>
          </a:p>
        </p:txBody>
      </p:sp>
    </p:spTree>
    <p:extLst>
      <p:ext uri="{BB962C8B-B14F-4D97-AF65-F5344CB8AC3E}">
        <p14:creationId xmlns:p14="http://schemas.microsoft.com/office/powerpoint/2010/main" val="34568346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48DE8761-BE77-9B4A-964A-D18CC4512734}" type="slidenum">
              <a:rPr kumimoji="1" lang="zh-CN" altLang="en-US" smtClean="0"/>
              <a:t>2</a:t>
            </a:fld>
            <a:endParaRPr kumimoji="1" lang="zh-CN" altLang="en-US"/>
          </a:p>
        </p:txBody>
      </p:sp>
    </p:spTree>
    <p:extLst>
      <p:ext uri="{BB962C8B-B14F-4D97-AF65-F5344CB8AC3E}">
        <p14:creationId xmlns:p14="http://schemas.microsoft.com/office/powerpoint/2010/main" val="4253079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50BF50-9B4F-444D-B7D7-353EAAAD5BB7}" type="slidenum">
              <a:rPr lang="en-US" smtClean="0"/>
              <a:t>3</a:t>
            </a:fld>
            <a:endParaRPr lang="en-US"/>
          </a:p>
        </p:txBody>
      </p:sp>
    </p:spTree>
    <p:extLst>
      <p:ext uri="{BB962C8B-B14F-4D97-AF65-F5344CB8AC3E}">
        <p14:creationId xmlns:p14="http://schemas.microsoft.com/office/powerpoint/2010/main" val="21034221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https://</a:t>
            </a:r>
            <a:r>
              <a:rPr kumimoji="1" lang="en-US" altLang="zh-CN" dirty="0" err="1"/>
              <a:t>www.phwr.org</a:t>
            </a:r>
            <a:r>
              <a:rPr kumimoji="1" lang="en-US" altLang="zh-CN" dirty="0"/>
              <a:t>/journal/</a:t>
            </a:r>
            <a:r>
              <a:rPr kumimoji="1" lang="en-US" altLang="zh-CN" dirty="0" err="1"/>
              <a:t>view.html?doi</a:t>
            </a:r>
            <a:r>
              <a:rPr kumimoji="1" lang="en-US" altLang="zh-CN" dirty="0"/>
              <a:t>=10.56786/PHWR.2023.16.5.1</a:t>
            </a:r>
            <a:endParaRPr kumimoji="1" lang="zh-CN" altLang="en-US" dirty="0"/>
          </a:p>
        </p:txBody>
      </p:sp>
      <p:sp>
        <p:nvSpPr>
          <p:cNvPr id="4" name="灯片编号占位符 3"/>
          <p:cNvSpPr>
            <a:spLocks noGrp="1"/>
          </p:cNvSpPr>
          <p:nvPr>
            <p:ph type="sldNum" sz="quarter" idx="5"/>
          </p:nvPr>
        </p:nvSpPr>
        <p:spPr/>
        <p:txBody>
          <a:bodyPr/>
          <a:lstStyle/>
          <a:p>
            <a:fld id="{32BBD8DC-B496-774A-ADA3-12481BC99B80}" type="slidenum">
              <a:rPr kumimoji="1" lang="zh-CN" altLang="en-US" smtClean="0"/>
              <a:t>5</a:t>
            </a:fld>
            <a:endParaRPr kumimoji="1" lang="zh-CN" altLang="en-US"/>
          </a:p>
        </p:txBody>
      </p:sp>
    </p:spTree>
    <p:extLst>
      <p:ext uri="{BB962C8B-B14F-4D97-AF65-F5344CB8AC3E}">
        <p14:creationId xmlns:p14="http://schemas.microsoft.com/office/powerpoint/2010/main" val="8929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48DE8761-BE77-9B4A-964A-D18CC4512734}" type="slidenum">
              <a:rPr kumimoji="1" lang="zh-CN" altLang="en-US" smtClean="0"/>
              <a:t>6</a:t>
            </a:fld>
            <a:endParaRPr kumimoji="1" lang="zh-CN" altLang="en-US"/>
          </a:p>
        </p:txBody>
      </p:sp>
    </p:spTree>
    <p:extLst>
      <p:ext uri="{BB962C8B-B14F-4D97-AF65-F5344CB8AC3E}">
        <p14:creationId xmlns:p14="http://schemas.microsoft.com/office/powerpoint/2010/main" val="33240907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2BBD8DC-B496-774A-ADA3-12481BC99B80}" type="slidenum">
              <a:rPr kumimoji="1" lang="zh-CN" altLang="en-US" smtClean="0"/>
              <a:t>7</a:t>
            </a:fld>
            <a:endParaRPr kumimoji="1" lang="zh-CN" altLang="en-US"/>
          </a:p>
        </p:txBody>
      </p:sp>
    </p:spTree>
    <p:extLst>
      <p:ext uri="{BB962C8B-B14F-4D97-AF65-F5344CB8AC3E}">
        <p14:creationId xmlns:p14="http://schemas.microsoft.com/office/powerpoint/2010/main" val="9045421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2BBD8DC-B496-774A-ADA3-12481BC99B80}" type="slidenum">
              <a:rPr kumimoji="1" lang="zh-CN" altLang="en-US" smtClean="0"/>
              <a:t>8</a:t>
            </a:fld>
            <a:endParaRPr kumimoji="1" lang="zh-CN" altLang="en-US"/>
          </a:p>
        </p:txBody>
      </p:sp>
    </p:spTree>
    <p:extLst>
      <p:ext uri="{BB962C8B-B14F-4D97-AF65-F5344CB8AC3E}">
        <p14:creationId xmlns:p14="http://schemas.microsoft.com/office/powerpoint/2010/main" val="1398395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2BBD8DC-B496-774A-ADA3-12481BC99B80}" type="slidenum">
              <a:rPr kumimoji="1" lang="zh-CN" altLang="en-US" smtClean="0"/>
              <a:t>11</a:t>
            </a:fld>
            <a:endParaRPr kumimoji="1" lang="zh-CN" altLang="en-US"/>
          </a:p>
        </p:txBody>
      </p:sp>
    </p:spTree>
    <p:extLst>
      <p:ext uri="{BB962C8B-B14F-4D97-AF65-F5344CB8AC3E}">
        <p14:creationId xmlns:p14="http://schemas.microsoft.com/office/powerpoint/2010/main" val="3198566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2BBD8DC-B496-774A-ADA3-12481BC99B80}" type="slidenum">
              <a:rPr kumimoji="1" lang="zh-CN" altLang="en-US" smtClean="0"/>
              <a:t>12</a:t>
            </a:fld>
            <a:endParaRPr kumimoji="1" lang="zh-CN" altLang="en-US"/>
          </a:p>
        </p:txBody>
      </p:sp>
    </p:spTree>
    <p:extLst>
      <p:ext uri="{BB962C8B-B14F-4D97-AF65-F5344CB8AC3E}">
        <p14:creationId xmlns:p14="http://schemas.microsoft.com/office/powerpoint/2010/main" val="328979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2BBD8DC-B496-774A-ADA3-12481BC99B80}" type="slidenum">
              <a:rPr kumimoji="1" lang="zh-CN" altLang="en-US" smtClean="0"/>
              <a:t>13</a:t>
            </a:fld>
            <a:endParaRPr kumimoji="1" lang="zh-CN" altLang="en-US"/>
          </a:p>
        </p:txBody>
      </p:sp>
    </p:spTree>
    <p:extLst>
      <p:ext uri="{BB962C8B-B14F-4D97-AF65-F5344CB8AC3E}">
        <p14:creationId xmlns:p14="http://schemas.microsoft.com/office/powerpoint/2010/main" val="18320186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B2653F-E7E6-B0F2-9019-F631F8518498}"/>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482C3AE9-1464-5A4F-983B-449D41CDDF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C3FC5F96-ACDC-C075-94B2-59E0F902CAE6}"/>
              </a:ext>
            </a:extLst>
          </p:cNvPr>
          <p:cNvSpPr>
            <a:spLocks noGrp="1"/>
          </p:cNvSpPr>
          <p:nvPr>
            <p:ph type="dt" sz="half" idx="10"/>
          </p:nvPr>
        </p:nvSpPr>
        <p:spPr/>
        <p:txBody>
          <a:bodyPr/>
          <a:lstStyle/>
          <a:p>
            <a:fld id="{FB89F665-EC9A-8246-BF64-13EDC217C2EF}" type="datetimeFigureOut">
              <a:rPr kumimoji="1" lang="zh-CN" altLang="en-US" smtClean="0"/>
              <a:t>2024/11/6</a:t>
            </a:fld>
            <a:endParaRPr kumimoji="1" lang="zh-CN" altLang="en-US"/>
          </a:p>
        </p:txBody>
      </p:sp>
      <p:sp>
        <p:nvSpPr>
          <p:cNvPr id="5" name="页脚占位符 4">
            <a:extLst>
              <a:ext uri="{FF2B5EF4-FFF2-40B4-BE49-F238E27FC236}">
                <a16:creationId xmlns:a16="http://schemas.microsoft.com/office/drawing/2014/main" id="{5A44DFAF-C7A8-1FD2-E292-E6FEDA92B8AB}"/>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DFEA649E-5E91-9C40-FEEE-7B7856FEF677}"/>
              </a:ext>
            </a:extLst>
          </p:cNvPr>
          <p:cNvSpPr>
            <a:spLocks noGrp="1"/>
          </p:cNvSpPr>
          <p:nvPr>
            <p:ph type="sldNum" sz="quarter" idx="12"/>
          </p:nvPr>
        </p:nvSpPr>
        <p:spPr/>
        <p:txBody>
          <a:body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1512680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4B7E11-AB4E-1C27-BB50-FBFA721E8524}"/>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5CEC0B40-E00E-9237-3520-A96DEB51DC1D}"/>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AA04D2C2-4217-5F48-010F-BC92F4E64309}"/>
              </a:ext>
            </a:extLst>
          </p:cNvPr>
          <p:cNvSpPr>
            <a:spLocks noGrp="1"/>
          </p:cNvSpPr>
          <p:nvPr>
            <p:ph type="dt" sz="half" idx="10"/>
          </p:nvPr>
        </p:nvSpPr>
        <p:spPr/>
        <p:txBody>
          <a:bodyPr/>
          <a:lstStyle/>
          <a:p>
            <a:fld id="{FB89F665-EC9A-8246-BF64-13EDC217C2EF}" type="datetimeFigureOut">
              <a:rPr kumimoji="1" lang="zh-CN" altLang="en-US" smtClean="0"/>
              <a:t>2024/11/6</a:t>
            </a:fld>
            <a:endParaRPr kumimoji="1" lang="zh-CN" altLang="en-US"/>
          </a:p>
        </p:txBody>
      </p:sp>
      <p:sp>
        <p:nvSpPr>
          <p:cNvPr id="5" name="页脚占位符 4">
            <a:extLst>
              <a:ext uri="{FF2B5EF4-FFF2-40B4-BE49-F238E27FC236}">
                <a16:creationId xmlns:a16="http://schemas.microsoft.com/office/drawing/2014/main" id="{D661C49C-E318-0E02-EF7B-DBE67FE468D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46B3E4DD-512E-7DB9-6EF6-FD172FA26857}"/>
              </a:ext>
            </a:extLst>
          </p:cNvPr>
          <p:cNvSpPr>
            <a:spLocks noGrp="1"/>
          </p:cNvSpPr>
          <p:nvPr>
            <p:ph type="sldNum" sz="quarter" idx="12"/>
          </p:nvPr>
        </p:nvSpPr>
        <p:spPr/>
        <p:txBody>
          <a:body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13855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3E8A6EA-C167-B562-19FD-722B4BE1DF75}"/>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DAC90A32-49EE-62FA-03A6-B088D4EEFD45}"/>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C79C80D6-913E-28DE-14C2-72D14D0BFEB5}"/>
              </a:ext>
            </a:extLst>
          </p:cNvPr>
          <p:cNvSpPr>
            <a:spLocks noGrp="1"/>
          </p:cNvSpPr>
          <p:nvPr>
            <p:ph type="dt" sz="half" idx="10"/>
          </p:nvPr>
        </p:nvSpPr>
        <p:spPr/>
        <p:txBody>
          <a:bodyPr/>
          <a:lstStyle/>
          <a:p>
            <a:fld id="{FB89F665-EC9A-8246-BF64-13EDC217C2EF}" type="datetimeFigureOut">
              <a:rPr kumimoji="1" lang="zh-CN" altLang="en-US" smtClean="0"/>
              <a:t>2024/11/6</a:t>
            </a:fld>
            <a:endParaRPr kumimoji="1" lang="zh-CN" altLang="en-US"/>
          </a:p>
        </p:txBody>
      </p:sp>
      <p:sp>
        <p:nvSpPr>
          <p:cNvPr id="5" name="页脚占位符 4">
            <a:extLst>
              <a:ext uri="{FF2B5EF4-FFF2-40B4-BE49-F238E27FC236}">
                <a16:creationId xmlns:a16="http://schemas.microsoft.com/office/drawing/2014/main" id="{AFB07E50-A860-910B-4A82-3F003EB8478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5F49FD8-ADB5-1A41-2F31-1D9ADB92A1DF}"/>
              </a:ext>
            </a:extLst>
          </p:cNvPr>
          <p:cNvSpPr>
            <a:spLocks noGrp="1"/>
          </p:cNvSpPr>
          <p:nvPr>
            <p:ph type="sldNum" sz="quarter" idx="12"/>
          </p:nvPr>
        </p:nvSpPr>
        <p:spPr/>
        <p:txBody>
          <a:body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40353339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_自定义版式">
    <p:spTree>
      <p:nvGrpSpPr>
        <p:cNvPr id="1" name=""/>
        <p:cNvGrpSpPr/>
        <p:nvPr/>
      </p:nvGrpSpPr>
      <p:grpSpPr>
        <a:xfrm>
          <a:off x="0" y="0"/>
          <a:ext cx="0" cy="0"/>
          <a:chOff x="0" y="0"/>
          <a:chExt cx="0" cy="0"/>
        </a:xfrm>
      </p:grpSpPr>
      <p:sp>
        <p:nvSpPr>
          <p:cNvPr id="11" name="Big Image"/>
          <p:cNvSpPr>
            <a:spLocks noGrp="1"/>
          </p:cNvSpPr>
          <p:nvPr>
            <p:ph type="pic" sz="quarter" idx="18" hasCustomPrompt="1"/>
          </p:nvPr>
        </p:nvSpPr>
        <p:spPr>
          <a:xfrm>
            <a:off x="6997214" y="1220797"/>
            <a:ext cx="899999" cy="4410093"/>
          </a:xfrm>
          <a:prstGeom prst="rect">
            <a:avLst/>
          </a:prstGeom>
          <a:solidFill>
            <a:schemeClr val="bg1">
              <a:lumMod val="85000"/>
            </a:schemeClr>
          </a:solidFill>
          <a:ln>
            <a:noFill/>
          </a:ln>
        </p:spPr>
        <p:txBody>
          <a:bodyPr/>
          <a:lstStyle>
            <a:lvl1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defRPr sz="1500" baseline="0">
                <a:solidFill>
                  <a:schemeClr val="tx2"/>
                </a:solidFill>
              </a:defRPr>
            </a:lvl1pPr>
          </a:lstStyle>
          <a:p>
            <a:r>
              <a:rPr lang="zh-CN" altLang="en-US" dirty="0"/>
              <a:t>图</a:t>
            </a:r>
            <a:endParaRPr lang="en-US" dirty="0"/>
          </a:p>
        </p:txBody>
      </p:sp>
      <p:sp>
        <p:nvSpPr>
          <p:cNvPr id="12" name="Big Image"/>
          <p:cNvSpPr>
            <a:spLocks noGrp="1"/>
          </p:cNvSpPr>
          <p:nvPr>
            <p:ph type="pic" sz="quarter" idx="19" hasCustomPrompt="1"/>
          </p:nvPr>
        </p:nvSpPr>
        <p:spPr>
          <a:xfrm>
            <a:off x="6097212" y="1220797"/>
            <a:ext cx="899999" cy="4410093"/>
          </a:xfrm>
          <a:prstGeom prst="rect">
            <a:avLst/>
          </a:prstGeom>
          <a:solidFill>
            <a:schemeClr val="bg1">
              <a:lumMod val="85000"/>
            </a:schemeClr>
          </a:solidFill>
          <a:ln>
            <a:noFill/>
          </a:ln>
        </p:spPr>
        <p:txBody>
          <a:bodyPr/>
          <a:lstStyle>
            <a:lvl1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defRPr sz="1500" baseline="0">
                <a:solidFill>
                  <a:schemeClr val="tx2"/>
                </a:solidFill>
              </a:defRPr>
            </a:lvl1pPr>
          </a:lstStyle>
          <a:p>
            <a:r>
              <a:rPr lang="zh-CN" altLang="en-US" dirty="0"/>
              <a:t>图</a:t>
            </a:r>
            <a:endParaRPr lang="en-US" dirty="0"/>
          </a:p>
        </p:txBody>
      </p:sp>
      <p:sp>
        <p:nvSpPr>
          <p:cNvPr id="13" name="Big Image"/>
          <p:cNvSpPr>
            <a:spLocks noGrp="1"/>
          </p:cNvSpPr>
          <p:nvPr>
            <p:ph type="pic" sz="quarter" idx="20" hasCustomPrompt="1"/>
          </p:nvPr>
        </p:nvSpPr>
        <p:spPr>
          <a:xfrm>
            <a:off x="5197211" y="1220797"/>
            <a:ext cx="899999" cy="4410093"/>
          </a:xfrm>
          <a:prstGeom prst="rect">
            <a:avLst/>
          </a:prstGeom>
          <a:solidFill>
            <a:schemeClr val="bg1">
              <a:lumMod val="85000"/>
            </a:schemeClr>
          </a:solidFill>
          <a:ln>
            <a:noFill/>
          </a:ln>
        </p:spPr>
        <p:txBody>
          <a:bodyPr/>
          <a:lstStyle>
            <a:lvl1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defRPr sz="1500" baseline="0">
                <a:solidFill>
                  <a:schemeClr val="tx2"/>
                </a:solidFill>
              </a:defRPr>
            </a:lvl1pPr>
          </a:lstStyle>
          <a:p>
            <a:r>
              <a:rPr lang="zh-CN" altLang="en-US" dirty="0"/>
              <a:t>图</a:t>
            </a:r>
            <a:endParaRPr lang="en-US" dirty="0"/>
          </a:p>
        </p:txBody>
      </p:sp>
      <p:sp>
        <p:nvSpPr>
          <p:cNvPr id="10" name="Big Image"/>
          <p:cNvSpPr>
            <a:spLocks noGrp="1"/>
          </p:cNvSpPr>
          <p:nvPr>
            <p:ph type="pic" sz="quarter" idx="17" hasCustomPrompt="1"/>
          </p:nvPr>
        </p:nvSpPr>
        <p:spPr>
          <a:xfrm>
            <a:off x="4297215" y="1220797"/>
            <a:ext cx="900000" cy="4410093"/>
          </a:xfrm>
          <a:prstGeom prst="rect">
            <a:avLst/>
          </a:prstGeom>
          <a:solidFill>
            <a:schemeClr val="bg1">
              <a:lumMod val="85000"/>
            </a:schemeClr>
          </a:solidFill>
          <a:ln>
            <a:noFill/>
          </a:ln>
        </p:spPr>
        <p:txBody>
          <a:bodyPr/>
          <a:lstStyle>
            <a:lvl1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defRPr sz="1500" baseline="0">
                <a:solidFill>
                  <a:schemeClr val="tx2"/>
                </a:solidFill>
              </a:defRPr>
            </a:lvl1pPr>
          </a:lstStyle>
          <a:p>
            <a:r>
              <a:rPr lang="zh-CN" altLang="en-US" dirty="0"/>
              <a:t>图</a:t>
            </a:r>
            <a:endParaRPr lang="en-US" dirty="0"/>
          </a:p>
        </p:txBody>
      </p:sp>
    </p:spTree>
    <p:extLst>
      <p:ext uri="{BB962C8B-B14F-4D97-AF65-F5344CB8AC3E}">
        <p14:creationId xmlns:p14="http://schemas.microsoft.com/office/powerpoint/2010/main" val="487397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0-#ppt_w/2"/>
                                          </p:val>
                                        </p:tav>
                                        <p:tav tm="100000">
                                          <p:val>
                                            <p:strVal val="#ppt_x"/>
                                          </p:val>
                                        </p:tav>
                                      </p:tavLst>
                                    </p:anim>
                                    <p:anim calcmode="lin" valueType="num">
                                      <p:cBhvr additive="base">
                                        <p:cTn id="12" dur="10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1+#ppt_w/2"/>
                                          </p:val>
                                        </p:tav>
                                        <p:tav tm="100000">
                                          <p:val>
                                            <p:strVal val="#ppt_x"/>
                                          </p:val>
                                        </p:tav>
                                      </p:tavLst>
                                    </p:anim>
                                    <p:anim calcmode="lin" valueType="num">
                                      <p:cBhvr additive="base">
                                        <p:cTn id="16" dur="1000" fill="hold"/>
                                        <p:tgtEl>
                                          <p:spTgt spid="12"/>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25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1+#ppt_w/2"/>
                                          </p:val>
                                        </p:tav>
                                        <p:tav tm="100000">
                                          <p:val>
                                            <p:strVal val="#ppt_x"/>
                                          </p:val>
                                        </p:tav>
                                      </p:tavLst>
                                    </p:anim>
                                    <p:anim calcmode="lin" valueType="num">
                                      <p:cBhvr additive="base">
                                        <p:cTn id="20"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0" grpId="0" animBg="1"/>
    </p:bldLst>
  </p:timing>
  <p:hf sldNum="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345F5C-00A0-53EB-F679-00D025E26C08}"/>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4179B5EE-34D1-AC85-CACC-CB79C9B6AE2B}"/>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21491FEE-4058-B4B9-B236-1689436468A2}"/>
              </a:ext>
            </a:extLst>
          </p:cNvPr>
          <p:cNvSpPr>
            <a:spLocks noGrp="1"/>
          </p:cNvSpPr>
          <p:nvPr>
            <p:ph type="dt" sz="half" idx="10"/>
          </p:nvPr>
        </p:nvSpPr>
        <p:spPr/>
        <p:txBody>
          <a:bodyPr/>
          <a:lstStyle/>
          <a:p>
            <a:fld id="{FB89F665-EC9A-8246-BF64-13EDC217C2EF}" type="datetimeFigureOut">
              <a:rPr kumimoji="1" lang="zh-CN" altLang="en-US" smtClean="0"/>
              <a:t>2024/11/6</a:t>
            </a:fld>
            <a:endParaRPr kumimoji="1" lang="zh-CN" altLang="en-US"/>
          </a:p>
        </p:txBody>
      </p:sp>
      <p:sp>
        <p:nvSpPr>
          <p:cNvPr id="5" name="页脚占位符 4">
            <a:extLst>
              <a:ext uri="{FF2B5EF4-FFF2-40B4-BE49-F238E27FC236}">
                <a16:creationId xmlns:a16="http://schemas.microsoft.com/office/drawing/2014/main" id="{7E5907EC-6CFE-EF35-41A5-8F84BC7B7EA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99E00D12-5174-BDD5-1D89-B67659AA5844}"/>
              </a:ext>
            </a:extLst>
          </p:cNvPr>
          <p:cNvSpPr>
            <a:spLocks noGrp="1"/>
          </p:cNvSpPr>
          <p:nvPr>
            <p:ph type="sldNum" sz="quarter" idx="12"/>
          </p:nvPr>
        </p:nvSpPr>
        <p:spPr/>
        <p:txBody>
          <a:body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21564735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535A4E-ACDF-F7AC-E4EE-16446CDEF918}"/>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986F1F73-7F0E-6AD0-F891-329C8DE3DCA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8CE67014-7F01-709A-B391-C755980E5EE9}"/>
              </a:ext>
            </a:extLst>
          </p:cNvPr>
          <p:cNvSpPr>
            <a:spLocks noGrp="1"/>
          </p:cNvSpPr>
          <p:nvPr>
            <p:ph type="dt" sz="half" idx="10"/>
          </p:nvPr>
        </p:nvSpPr>
        <p:spPr/>
        <p:txBody>
          <a:bodyPr/>
          <a:lstStyle/>
          <a:p>
            <a:fld id="{FB89F665-EC9A-8246-BF64-13EDC217C2EF}" type="datetimeFigureOut">
              <a:rPr kumimoji="1" lang="zh-CN" altLang="en-US" smtClean="0"/>
              <a:t>2024/11/6</a:t>
            </a:fld>
            <a:endParaRPr kumimoji="1" lang="zh-CN" altLang="en-US"/>
          </a:p>
        </p:txBody>
      </p:sp>
      <p:sp>
        <p:nvSpPr>
          <p:cNvPr id="5" name="页脚占位符 4">
            <a:extLst>
              <a:ext uri="{FF2B5EF4-FFF2-40B4-BE49-F238E27FC236}">
                <a16:creationId xmlns:a16="http://schemas.microsoft.com/office/drawing/2014/main" id="{1698AF03-19CF-2FFB-2CE3-1FD4593C39B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4838349-22D9-5906-1B67-0AD172B03C46}"/>
              </a:ext>
            </a:extLst>
          </p:cNvPr>
          <p:cNvSpPr>
            <a:spLocks noGrp="1"/>
          </p:cNvSpPr>
          <p:nvPr>
            <p:ph type="sldNum" sz="quarter" idx="12"/>
          </p:nvPr>
        </p:nvSpPr>
        <p:spPr/>
        <p:txBody>
          <a:body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1384785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9CFAF5-7570-FB71-82A1-3A9BE1155D69}"/>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29D43709-08EA-F011-3921-3EEF35D32CC0}"/>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F5F7F815-21AA-C014-C996-7CA2A9405B65}"/>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B57A8EA9-831E-3620-8B74-1082D7937452}"/>
              </a:ext>
            </a:extLst>
          </p:cNvPr>
          <p:cNvSpPr>
            <a:spLocks noGrp="1"/>
          </p:cNvSpPr>
          <p:nvPr>
            <p:ph type="dt" sz="half" idx="10"/>
          </p:nvPr>
        </p:nvSpPr>
        <p:spPr/>
        <p:txBody>
          <a:bodyPr/>
          <a:lstStyle/>
          <a:p>
            <a:fld id="{FB89F665-EC9A-8246-BF64-13EDC217C2EF}" type="datetimeFigureOut">
              <a:rPr kumimoji="1" lang="zh-CN" altLang="en-US" smtClean="0"/>
              <a:t>2024/11/6</a:t>
            </a:fld>
            <a:endParaRPr kumimoji="1" lang="zh-CN" altLang="en-US"/>
          </a:p>
        </p:txBody>
      </p:sp>
      <p:sp>
        <p:nvSpPr>
          <p:cNvPr id="6" name="页脚占位符 5">
            <a:extLst>
              <a:ext uri="{FF2B5EF4-FFF2-40B4-BE49-F238E27FC236}">
                <a16:creationId xmlns:a16="http://schemas.microsoft.com/office/drawing/2014/main" id="{41071037-CF03-9D32-4839-98369CE2A1A7}"/>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0045D699-4242-1382-8985-538258AE8483}"/>
              </a:ext>
            </a:extLst>
          </p:cNvPr>
          <p:cNvSpPr>
            <a:spLocks noGrp="1"/>
          </p:cNvSpPr>
          <p:nvPr>
            <p:ph type="sldNum" sz="quarter" idx="12"/>
          </p:nvPr>
        </p:nvSpPr>
        <p:spPr/>
        <p:txBody>
          <a:body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3118997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7D0DDE-CB18-DB59-CAE8-B494BAE5C36E}"/>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9AB73490-914C-356D-177A-9DAB7E4E27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E664B4A5-2998-3A92-0A68-991FBA038B30}"/>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0091AD7D-8FEE-64FA-2CA5-78C9FA72AD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932CC83F-2CB6-3BEF-18ED-2AB8A198388D}"/>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FA39AC04-39E7-275A-CE1F-C0F3B79B41F3}"/>
              </a:ext>
            </a:extLst>
          </p:cNvPr>
          <p:cNvSpPr>
            <a:spLocks noGrp="1"/>
          </p:cNvSpPr>
          <p:nvPr>
            <p:ph type="dt" sz="half" idx="10"/>
          </p:nvPr>
        </p:nvSpPr>
        <p:spPr/>
        <p:txBody>
          <a:bodyPr/>
          <a:lstStyle/>
          <a:p>
            <a:fld id="{FB89F665-EC9A-8246-BF64-13EDC217C2EF}" type="datetimeFigureOut">
              <a:rPr kumimoji="1" lang="zh-CN" altLang="en-US" smtClean="0"/>
              <a:t>2024/11/6</a:t>
            </a:fld>
            <a:endParaRPr kumimoji="1" lang="zh-CN" altLang="en-US"/>
          </a:p>
        </p:txBody>
      </p:sp>
      <p:sp>
        <p:nvSpPr>
          <p:cNvPr id="8" name="页脚占位符 7">
            <a:extLst>
              <a:ext uri="{FF2B5EF4-FFF2-40B4-BE49-F238E27FC236}">
                <a16:creationId xmlns:a16="http://schemas.microsoft.com/office/drawing/2014/main" id="{0AB0DEB3-F51A-E917-DFE4-E1110195C4C7}"/>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7B025882-CFC1-7C24-2620-037899CAD755}"/>
              </a:ext>
            </a:extLst>
          </p:cNvPr>
          <p:cNvSpPr>
            <a:spLocks noGrp="1"/>
          </p:cNvSpPr>
          <p:nvPr>
            <p:ph type="sldNum" sz="quarter" idx="12"/>
          </p:nvPr>
        </p:nvSpPr>
        <p:spPr/>
        <p:txBody>
          <a:body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126557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1A558B-67C0-2666-7C22-E9706C073352}"/>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509A55CE-029A-D403-E8FD-81749A580420}"/>
              </a:ext>
            </a:extLst>
          </p:cNvPr>
          <p:cNvSpPr>
            <a:spLocks noGrp="1"/>
          </p:cNvSpPr>
          <p:nvPr>
            <p:ph type="dt" sz="half" idx="10"/>
          </p:nvPr>
        </p:nvSpPr>
        <p:spPr/>
        <p:txBody>
          <a:bodyPr/>
          <a:lstStyle/>
          <a:p>
            <a:fld id="{FB89F665-EC9A-8246-BF64-13EDC217C2EF}" type="datetimeFigureOut">
              <a:rPr kumimoji="1" lang="zh-CN" altLang="en-US" smtClean="0"/>
              <a:t>2024/11/6</a:t>
            </a:fld>
            <a:endParaRPr kumimoji="1" lang="zh-CN" altLang="en-US"/>
          </a:p>
        </p:txBody>
      </p:sp>
      <p:sp>
        <p:nvSpPr>
          <p:cNvPr id="4" name="页脚占位符 3">
            <a:extLst>
              <a:ext uri="{FF2B5EF4-FFF2-40B4-BE49-F238E27FC236}">
                <a16:creationId xmlns:a16="http://schemas.microsoft.com/office/drawing/2014/main" id="{0CFA76D7-3F73-D4B1-5766-7E135FE1225D}"/>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CE355FE8-67E5-23FD-C61C-34EE74674720}"/>
              </a:ext>
            </a:extLst>
          </p:cNvPr>
          <p:cNvSpPr>
            <a:spLocks noGrp="1"/>
          </p:cNvSpPr>
          <p:nvPr>
            <p:ph type="sldNum" sz="quarter" idx="12"/>
          </p:nvPr>
        </p:nvSpPr>
        <p:spPr/>
        <p:txBody>
          <a:body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575006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FD63173-6DBF-6055-90A2-C3282AE9F708}"/>
              </a:ext>
            </a:extLst>
          </p:cNvPr>
          <p:cNvSpPr>
            <a:spLocks noGrp="1"/>
          </p:cNvSpPr>
          <p:nvPr>
            <p:ph type="dt" sz="half" idx="10"/>
          </p:nvPr>
        </p:nvSpPr>
        <p:spPr/>
        <p:txBody>
          <a:bodyPr/>
          <a:lstStyle/>
          <a:p>
            <a:fld id="{FB89F665-EC9A-8246-BF64-13EDC217C2EF}" type="datetimeFigureOut">
              <a:rPr kumimoji="1" lang="zh-CN" altLang="en-US" smtClean="0"/>
              <a:t>2024/11/6</a:t>
            </a:fld>
            <a:endParaRPr kumimoji="1" lang="zh-CN" altLang="en-US"/>
          </a:p>
        </p:txBody>
      </p:sp>
      <p:sp>
        <p:nvSpPr>
          <p:cNvPr id="3" name="页脚占位符 2">
            <a:extLst>
              <a:ext uri="{FF2B5EF4-FFF2-40B4-BE49-F238E27FC236}">
                <a16:creationId xmlns:a16="http://schemas.microsoft.com/office/drawing/2014/main" id="{48715344-648C-0992-8916-75F8629EB9F4}"/>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561959B1-A00A-888D-FFD0-F03EDB8A3BFD}"/>
              </a:ext>
            </a:extLst>
          </p:cNvPr>
          <p:cNvSpPr>
            <a:spLocks noGrp="1"/>
          </p:cNvSpPr>
          <p:nvPr>
            <p:ph type="sldNum" sz="quarter" idx="12"/>
          </p:nvPr>
        </p:nvSpPr>
        <p:spPr/>
        <p:txBody>
          <a:body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1618699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A4F04F-AA67-AB5B-60BA-81CB5D62E847}"/>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3307226C-E46E-37AA-4BF8-DD77DA2E1D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C7BC9058-6830-3F98-4EDB-C5CE9E81C5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29810CA3-E170-F16E-119C-85B240F21762}"/>
              </a:ext>
            </a:extLst>
          </p:cNvPr>
          <p:cNvSpPr>
            <a:spLocks noGrp="1"/>
          </p:cNvSpPr>
          <p:nvPr>
            <p:ph type="dt" sz="half" idx="10"/>
          </p:nvPr>
        </p:nvSpPr>
        <p:spPr/>
        <p:txBody>
          <a:bodyPr/>
          <a:lstStyle/>
          <a:p>
            <a:fld id="{FB89F665-EC9A-8246-BF64-13EDC217C2EF}" type="datetimeFigureOut">
              <a:rPr kumimoji="1" lang="zh-CN" altLang="en-US" smtClean="0"/>
              <a:t>2024/11/6</a:t>
            </a:fld>
            <a:endParaRPr kumimoji="1" lang="zh-CN" altLang="en-US"/>
          </a:p>
        </p:txBody>
      </p:sp>
      <p:sp>
        <p:nvSpPr>
          <p:cNvPr id="6" name="页脚占位符 5">
            <a:extLst>
              <a:ext uri="{FF2B5EF4-FFF2-40B4-BE49-F238E27FC236}">
                <a16:creationId xmlns:a16="http://schemas.microsoft.com/office/drawing/2014/main" id="{515ACE96-8248-EE23-F798-FE38CF7AB67F}"/>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08BB2B5B-E0E0-36F0-6063-CCDACAEBBCCE}"/>
              </a:ext>
            </a:extLst>
          </p:cNvPr>
          <p:cNvSpPr>
            <a:spLocks noGrp="1"/>
          </p:cNvSpPr>
          <p:nvPr>
            <p:ph type="sldNum" sz="quarter" idx="12"/>
          </p:nvPr>
        </p:nvSpPr>
        <p:spPr/>
        <p:txBody>
          <a:body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1471109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84FEEB-571A-4B3B-9E06-2FF5403F02DA}"/>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B0764FAA-FAD4-2E41-C4F7-9939D4A274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EB62DEED-6ABA-4B15-D1CC-8E175D78FA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631918EF-C8BE-6AB3-5516-49872313D661}"/>
              </a:ext>
            </a:extLst>
          </p:cNvPr>
          <p:cNvSpPr>
            <a:spLocks noGrp="1"/>
          </p:cNvSpPr>
          <p:nvPr>
            <p:ph type="dt" sz="half" idx="10"/>
          </p:nvPr>
        </p:nvSpPr>
        <p:spPr/>
        <p:txBody>
          <a:bodyPr/>
          <a:lstStyle/>
          <a:p>
            <a:fld id="{FB89F665-EC9A-8246-BF64-13EDC217C2EF}" type="datetimeFigureOut">
              <a:rPr kumimoji="1" lang="zh-CN" altLang="en-US" smtClean="0"/>
              <a:t>2024/11/6</a:t>
            </a:fld>
            <a:endParaRPr kumimoji="1" lang="zh-CN" altLang="en-US"/>
          </a:p>
        </p:txBody>
      </p:sp>
      <p:sp>
        <p:nvSpPr>
          <p:cNvPr id="6" name="页脚占位符 5">
            <a:extLst>
              <a:ext uri="{FF2B5EF4-FFF2-40B4-BE49-F238E27FC236}">
                <a16:creationId xmlns:a16="http://schemas.microsoft.com/office/drawing/2014/main" id="{7D507ABC-E838-E35D-D261-5B44066B21DC}"/>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BF046BB6-672C-0FC8-92A0-18897C44CEAA}"/>
              </a:ext>
            </a:extLst>
          </p:cNvPr>
          <p:cNvSpPr>
            <a:spLocks noGrp="1"/>
          </p:cNvSpPr>
          <p:nvPr>
            <p:ph type="sldNum" sz="quarter" idx="12"/>
          </p:nvPr>
        </p:nvSpPr>
        <p:spPr/>
        <p:txBody>
          <a:body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1512292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71E6212-01E5-0878-6962-3C740EEC1B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BE3205CC-40CC-9BA0-5D1B-1C5D31AB2F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6F387923-FCF7-CE78-F13C-7C5CC8EACF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B89F665-EC9A-8246-BF64-13EDC217C2EF}" type="datetimeFigureOut">
              <a:rPr kumimoji="1" lang="zh-CN" altLang="en-US" smtClean="0"/>
              <a:t>2024/11/6</a:t>
            </a:fld>
            <a:endParaRPr kumimoji="1" lang="zh-CN" altLang="en-US"/>
          </a:p>
        </p:txBody>
      </p:sp>
      <p:sp>
        <p:nvSpPr>
          <p:cNvPr id="5" name="页脚占位符 4">
            <a:extLst>
              <a:ext uri="{FF2B5EF4-FFF2-40B4-BE49-F238E27FC236}">
                <a16:creationId xmlns:a16="http://schemas.microsoft.com/office/drawing/2014/main" id="{8E9502E5-657B-487F-9BD7-19F085CEB4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E03061A0-8F19-F6C2-BD12-74BF564AB0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313AD8B-F0CD-2849-BF30-CBB1C460426E}" type="slidenum">
              <a:rPr kumimoji="1" lang="zh-CN" altLang="en-US" smtClean="0"/>
              <a:t>‹#›</a:t>
            </a:fld>
            <a:endParaRPr kumimoji="1" lang="zh-CN" altLang="en-US"/>
          </a:p>
        </p:txBody>
      </p:sp>
    </p:spTree>
    <p:extLst>
      <p:ext uri="{BB962C8B-B14F-4D97-AF65-F5344CB8AC3E}">
        <p14:creationId xmlns:p14="http://schemas.microsoft.com/office/powerpoint/2010/main" val="34774872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2938" y="132256"/>
            <a:ext cx="10915650" cy="6511431"/>
          </a:xfrm>
        </p:spPr>
        <p:txBody>
          <a:bodyPr anchor="b">
            <a:noAutofit/>
          </a:bodyPr>
          <a:lstStyle/>
          <a:p>
            <a:pPr>
              <a:lnSpc>
                <a:spcPct val="90000"/>
              </a:lnSpc>
            </a:pPr>
            <a:r>
              <a:rPr lang="en-US" sz="4000" b="1" dirty="0">
                <a:latin typeface="Times New Roman" panose="02020603050405020304" pitchFamily="18" charset="0"/>
                <a:cs typeface="Times New Roman" panose="02020603050405020304" pitchFamily="18" charset="0"/>
              </a:rPr>
              <a:t>Dynamic Interactions of COVID-19 Incidences, Mobility, Policy, and Vaccination in Seoul: A VARX Model Approach</a:t>
            </a:r>
            <a:br>
              <a:rPr lang="en-US" sz="4000" b="1" dirty="0">
                <a:latin typeface="Times New Roman" panose="02020603050405020304" pitchFamily="18" charset="0"/>
                <a:cs typeface="Times New Roman" panose="02020603050405020304" pitchFamily="18" charset="0"/>
              </a:rPr>
            </a:br>
            <a:br>
              <a:rPr lang="en-US" sz="4000" b="1"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Oct 29, 2024</a:t>
            </a:r>
            <a:br>
              <a:rPr lang="en-US" sz="2800" b="1" dirty="0">
                <a:latin typeface="Times New Roman" panose="02020603050405020304" pitchFamily="18" charset="0"/>
                <a:cs typeface="Times New Roman" panose="02020603050405020304" pitchFamily="18" charset="0"/>
              </a:rPr>
            </a:br>
            <a:br>
              <a:rPr lang="en-US" sz="2800" dirty="0">
                <a:latin typeface="Times New Roman" panose="02020603050405020304" pitchFamily="18" charset="0"/>
                <a:cs typeface="Times New Roman" panose="02020603050405020304" pitchFamily="18" charset="0"/>
              </a:rPr>
            </a:br>
            <a:r>
              <a:rPr lang="en-US" sz="2800" dirty="0" err="1">
                <a:latin typeface="Times New Roman" panose="02020603050405020304" pitchFamily="18" charset="0"/>
                <a:cs typeface="Times New Roman" panose="02020603050405020304" pitchFamily="18" charset="0"/>
              </a:rPr>
              <a:t>Zeyu</a:t>
            </a:r>
            <a:r>
              <a:rPr lang="en-US" sz="2800" dirty="0">
                <a:latin typeface="Times New Roman" panose="02020603050405020304" pitchFamily="18" charset="0"/>
                <a:cs typeface="Times New Roman" panose="02020603050405020304" pitchFamily="18" charset="0"/>
              </a:rPr>
              <a:t> Hu; </a:t>
            </a:r>
            <a:r>
              <a:rPr lang="en-US" sz="2800" dirty="0" err="1">
                <a:latin typeface="Times New Roman" panose="02020603050405020304" pitchFamily="18" charset="0"/>
                <a:cs typeface="Times New Roman" panose="02020603050405020304" pitchFamily="18" charset="0"/>
              </a:rPr>
              <a:t>Youngji</a:t>
            </a:r>
            <a:r>
              <a:rPr lang="en-US" sz="2800" dirty="0">
                <a:latin typeface="Times New Roman" panose="02020603050405020304" pitchFamily="18" charset="0"/>
                <a:cs typeface="Times New Roman" panose="02020603050405020304" pitchFamily="18" charset="0"/>
              </a:rPr>
              <a:t> Jo</a:t>
            </a:r>
            <a:br>
              <a:rPr lang="en-US" sz="4000" dirty="0">
                <a:latin typeface="Times New Roman" panose="02020603050405020304" pitchFamily="18" charset="0"/>
                <a:cs typeface="Times New Roman" panose="02020603050405020304" pitchFamily="18" charset="0"/>
              </a:rPr>
            </a:br>
            <a:br>
              <a:rPr lang="en-US" sz="4000" dirty="0">
                <a:latin typeface="Times New Roman" panose="02020603050405020304" pitchFamily="18" charset="0"/>
                <a:cs typeface="Times New Roman" panose="02020603050405020304" pitchFamily="18" charset="0"/>
              </a:rPr>
            </a:br>
            <a:br>
              <a:rPr lang="en-US" sz="4000" dirty="0">
                <a:latin typeface="Times New Roman" panose="02020603050405020304" pitchFamily="18" charset="0"/>
                <a:cs typeface="Times New Roman" panose="02020603050405020304" pitchFamily="18" charset="0"/>
              </a:rPr>
            </a:br>
            <a:br>
              <a:rPr lang="en-US" sz="4000" dirty="0">
                <a:latin typeface="Times New Roman" panose="02020603050405020304" pitchFamily="18" charset="0"/>
                <a:cs typeface="Times New Roman" panose="02020603050405020304" pitchFamily="18" charset="0"/>
              </a:rPr>
            </a:br>
            <a:endParaRPr lang="en-US" sz="4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27E4B5-CC50-D96D-89AE-87DF6F78023F}"/>
              </a:ext>
            </a:extLst>
          </p:cNvPr>
          <p:cNvPicPr>
            <a:picLocks noChangeAspect="1"/>
          </p:cNvPicPr>
          <p:nvPr/>
        </p:nvPicPr>
        <p:blipFill>
          <a:blip r:embed="rId2"/>
          <a:srcRect b="74259"/>
          <a:stretch/>
        </p:blipFill>
        <p:spPr>
          <a:xfrm>
            <a:off x="161029" y="144030"/>
            <a:ext cx="11869941" cy="1698022"/>
          </a:xfrm>
          <a:prstGeom prst="rect">
            <a:avLst/>
          </a:prstGeom>
        </p:spPr>
      </p:pic>
      <p:pic>
        <p:nvPicPr>
          <p:cNvPr id="2" name="Picture 1">
            <a:extLst>
              <a:ext uri="{FF2B5EF4-FFF2-40B4-BE49-F238E27FC236}">
                <a16:creationId xmlns:a16="http://schemas.microsoft.com/office/drawing/2014/main" id="{1B27E4B5-CC50-D96D-89AE-87DF6F78023F}"/>
              </a:ext>
            </a:extLst>
          </p:cNvPr>
          <p:cNvPicPr>
            <a:picLocks noChangeAspect="1"/>
          </p:cNvPicPr>
          <p:nvPr/>
        </p:nvPicPr>
        <p:blipFill>
          <a:blip r:embed="rId2"/>
          <a:srcRect l="-190" t="74469" r="1"/>
          <a:stretch/>
        </p:blipFill>
        <p:spPr>
          <a:xfrm>
            <a:off x="138545" y="1793562"/>
            <a:ext cx="11892425" cy="1684167"/>
          </a:xfrm>
          <a:prstGeom prst="rect">
            <a:avLst/>
          </a:prstGeom>
        </p:spPr>
      </p:pic>
      <p:sp>
        <p:nvSpPr>
          <p:cNvPr id="5" name="TextBox 4">
            <a:extLst>
              <a:ext uri="{FF2B5EF4-FFF2-40B4-BE49-F238E27FC236}">
                <a16:creationId xmlns:a16="http://schemas.microsoft.com/office/drawing/2014/main" id="{73DCC95F-2A1C-712E-5014-8B97A1C48D86}"/>
              </a:ext>
            </a:extLst>
          </p:cNvPr>
          <p:cNvSpPr txBox="1"/>
          <p:nvPr/>
        </p:nvSpPr>
        <p:spPr>
          <a:xfrm>
            <a:off x="507075" y="3639881"/>
            <a:ext cx="11430925" cy="3170099"/>
          </a:xfrm>
          <a:prstGeom prst="rect">
            <a:avLst/>
          </a:prstGeom>
          <a:noFill/>
        </p:spPr>
        <p:txBody>
          <a:bodyPr wrap="square">
            <a:spAutoFit/>
          </a:bodyPr>
          <a:lstStyle/>
          <a:p>
            <a:pPr marL="285750" indent="-285750">
              <a:buFont typeface="Wingdings" pitchFamily="2" charset="2"/>
              <a:buChar char="Ø"/>
            </a:pPr>
            <a:endParaRPr kumimoji="1" lang="en-US" altLang="zh-CN" sz="2000"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Policy Stringency and Mobility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 increase in policy stringency led to a reduction in mobility within approximately two weeks, demonstrating the immediate effect of social distancing policies on limiting movement.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Policy Stringency and Incidence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Following the increase in stringency, incidence rates initially rose gradually, possibly due to pre-existing exposures or transmission lag before the policy's effect fully manifested. However, a notable decline in incidence appeared after the fourth week, suggesting that the policy eventually curtailed transmission.</a:t>
            </a:r>
          </a:p>
          <a:p>
            <a:pPr marL="285750" indent="-285750">
              <a:buFont typeface="Wingdings" pitchFamily="2" charset="2"/>
              <a:buChar char="Ø"/>
            </a:pPr>
            <a:endParaRPr kumimoji="1" lang="en-US"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6628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4">
            <a:extLst>
              <a:ext uri="{FF2B5EF4-FFF2-40B4-BE49-F238E27FC236}">
                <a16:creationId xmlns:a16="http://schemas.microsoft.com/office/drawing/2014/main" id="{AC4CC881-240A-E5BF-4D38-7DA9748CFAF6}"/>
              </a:ext>
            </a:extLst>
          </p:cNvPr>
          <p:cNvSpPr txBox="1"/>
          <p:nvPr/>
        </p:nvSpPr>
        <p:spPr>
          <a:xfrm>
            <a:off x="-11291" y="857251"/>
            <a:ext cx="340238" cy="180306"/>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
        <p:nvSpPr>
          <p:cNvPr id="9" name="Title 1">
            <a:extLst>
              <a:ext uri="{FF2B5EF4-FFF2-40B4-BE49-F238E27FC236}">
                <a16:creationId xmlns:a16="http://schemas.microsoft.com/office/drawing/2014/main" id="{205D6CEF-8156-E2B0-516E-A08802294936}"/>
              </a:ext>
            </a:extLst>
          </p:cNvPr>
          <p:cNvSpPr txBox="1">
            <a:spLocks/>
          </p:cNvSpPr>
          <p:nvPr/>
        </p:nvSpPr>
        <p:spPr>
          <a:xfrm>
            <a:off x="331236" y="130440"/>
            <a:ext cx="10812040" cy="75184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a:latin typeface="Times New Roman" panose="02020603050405020304" pitchFamily="18" charset="0"/>
                <a:cs typeface="Times New Roman" panose="02020603050405020304" pitchFamily="18" charset="0"/>
              </a:rPr>
              <a:t>District-Level Comparative Heatmap Analysis</a:t>
            </a:r>
            <a:endParaRPr lang="en-US" sz="3600" b="1" dirty="0">
              <a:latin typeface="Times New Roman" panose="02020603050405020304" pitchFamily="18" charset="0"/>
              <a:cs typeface="Times New Roman" panose="02020603050405020304" pitchFamily="18" charset="0"/>
            </a:endParaRPr>
          </a:p>
        </p:txBody>
      </p:sp>
      <p:sp>
        <p:nvSpPr>
          <p:cNvPr id="10" name="직사각형 3">
            <a:extLst>
              <a:ext uri="{FF2B5EF4-FFF2-40B4-BE49-F238E27FC236}">
                <a16:creationId xmlns:a16="http://schemas.microsoft.com/office/drawing/2014/main" id="{57738622-63EC-726F-6FB4-830992B662B0}"/>
              </a:ext>
            </a:extLst>
          </p:cNvPr>
          <p:cNvSpPr/>
          <p:nvPr/>
        </p:nvSpPr>
        <p:spPr>
          <a:xfrm flipH="1" flipV="1">
            <a:off x="115943" y="97319"/>
            <a:ext cx="116541" cy="77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직사각형 8">
            <a:extLst>
              <a:ext uri="{FF2B5EF4-FFF2-40B4-BE49-F238E27FC236}">
                <a16:creationId xmlns:a16="http://schemas.microsoft.com/office/drawing/2014/main" id="{79BBD1DD-F3E0-A70A-D00D-EA07622A2D4B}"/>
              </a:ext>
            </a:extLst>
          </p:cNvPr>
          <p:cNvSpPr/>
          <p:nvPr/>
        </p:nvSpPr>
        <p:spPr>
          <a:xfrm flipH="1" flipV="1">
            <a:off x="295236" y="97317"/>
            <a:ext cx="36000" cy="77535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ko-KR" altLang="en-US"/>
          </a:p>
        </p:txBody>
      </p:sp>
      <p:pic>
        <p:nvPicPr>
          <p:cNvPr id="4" name="图片 3" descr="图片包含 图表&#10;&#10;描述已自动生成">
            <a:extLst>
              <a:ext uri="{FF2B5EF4-FFF2-40B4-BE49-F238E27FC236}">
                <a16:creationId xmlns:a16="http://schemas.microsoft.com/office/drawing/2014/main" id="{C42456A3-E266-8A32-087F-F849548A4C6D}"/>
              </a:ext>
            </a:extLst>
          </p:cNvPr>
          <p:cNvPicPr>
            <a:picLocks noChangeAspect="1"/>
          </p:cNvPicPr>
          <p:nvPr/>
        </p:nvPicPr>
        <p:blipFill>
          <a:blip r:embed="rId3"/>
          <a:srcRect r="59735"/>
          <a:stretch/>
        </p:blipFill>
        <p:spPr>
          <a:xfrm>
            <a:off x="849896" y="770167"/>
            <a:ext cx="3935782" cy="6109200"/>
          </a:xfrm>
          <a:prstGeom prst="rect">
            <a:avLst/>
          </a:prstGeom>
        </p:spPr>
      </p:pic>
      <p:sp>
        <p:nvSpPr>
          <p:cNvPr id="5" name="椭圆 4">
            <a:extLst>
              <a:ext uri="{FF2B5EF4-FFF2-40B4-BE49-F238E27FC236}">
                <a16:creationId xmlns:a16="http://schemas.microsoft.com/office/drawing/2014/main" id="{1A823386-2B4C-F80B-9F25-8E2B9AD13ABC}"/>
              </a:ext>
            </a:extLst>
          </p:cNvPr>
          <p:cNvSpPr/>
          <p:nvPr/>
        </p:nvSpPr>
        <p:spPr>
          <a:xfrm>
            <a:off x="3544389" y="6297792"/>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椭圆 5">
            <a:extLst>
              <a:ext uri="{FF2B5EF4-FFF2-40B4-BE49-F238E27FC236}">
                <a16:creationId xmlns:a16="http://schemas.microsoft.com/office/drawing/2014/main" id="{028E8131-EF2C-D906-526E-25B4A3C07244}"/>
              </a:ext>
            </a:extLst>
          </p:cNvPr>
          <p:cNvSpPr/>
          <p:nvPr/>
        </p:nvSpPr>
        <p:spPr>
          <a:xfrm>
            <a:off x="2747057" y="6297792"/>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Rectangle 1">
            <a:extLst>
              <a:ext uri="{FF2B5EF4-FFF2-40B4-BE49-F238E27FC236}">
                <a16:creationId xmlns:a16="http://schemas.microsoft.com/office/drawing/2014/main" id="{7E0DD826-2CBC-A247-B9EF-C4066E53E9FF}"/>
              </a:ext>
            </a:extLst>
          </p:cNvPr>
          <p:cNvSpPr>
            <a:spLocks noChangeArrowheads="1"/>
          </p:cNvSpPr>
          <p:nvPr/>
        </p:nvSpPr>
        <p:spPr bwMode="auto">
          <a:xfrm>
            <a:off x="5166360" y="899059"/>
            <a:ext cx="6431280"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Arial" panose="020B0604020202020204" pitchFamily="34" charset="0"/>
              </a:rPr>
              <a:t>Mobility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Rising COVID-19 cases led to reduced mobility, particularly in non-commercial districts</a:t>
            </a:r>
            <a:r>
              <a:rPr kumimoji="0" lang="en-US" altLang="en-US" sz="1800" b="0" i="0" u="none" strike="noStrike" cap="none" normalizeH="0" baseline="0" dirty="0">
                <a:ln>
                  <a:noFill/>
                </a:ln>
                <a:solidFill>
                  <a:schemeClr val="tx1"/>
                </a:solidFill>
                <a:effectLst/>
                <a:latin typeface="Arial" panose="020B0604020202020204" pitchFamily="34" charset="0"/>
              </a:rPr>
              <a:t>, possibly due to heightened fear and self-restriction in response to continuous case increases.</a:t>
            </a: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Mobility levels from one week prior did not significantly impact current mobility in commercial districts</a:t>
            </a:r>
            <a:r>
              <a:rPr kumimoji="0" lang="en-US" altLang="en-US" sz="1800" b="0" i="0" u="none" strike="noStrike" cap="none" normalizeH="0" baseline="0" dirty="0">
                <a:ln>
                  <a:noFill/>
                </a:ln>
                <a:solidFill>
                  <a:schemeClr val="tx1"/>
                </a:solidFill>
                <a:effectLst/>
                <a:latin typeface="Arial" panose="020B0604020202020204" pitchFamily="34" charset="0"/>
              </a:rPr>
              <a:t>, suggesting that movement in these areas may be more resilient to past mobility trends.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Policy interventions were notably effective in reducing mobility within commercial districts</a:t>
            </a:r>
            <a:r>
              <a:rPr kumimoji="0" lang="en-US" altLang="en-US" sz="1800" b="0" i="0" u="none" strike="noStrike" cap="none" normalizeH="0" baseline="0" dirty="0">
                <a:ln>
                  <a:noFill/>
                </a:ln>
                <a:solidFill>
                  <a:schemeClr val="tx1"/>
                </a:solidFill>
                <a:effectLst/>
                <a:latin typeface="Arial" panose="020B0604020202020204" pitchFamily="34" charset="0"/>
              </a:rPr>
              <a:t>, likely due to stricter enforcement and higher population density in these areas, making compliance more impactful.</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Higher vaccination rates were correlated with a significant increase in mobility, potentially indicating increased confidence in moving freely among vaccinated populations.</a:t>
            </a:r>
          </a:p>
        </p:txBody>
      </p:sp>
      <p:sp>
        <p:nvSpPr>
          <p:cNvPr id="3" name="椭圆 2">
            <a:extLst>
              <a:ext uri="{FF2B5EF4-FFF2-40B4-BE49-F238E27FC236}">
                <a16:creationId xmlns:a16="http://schemas.microsoft.com/office/drawing/2014/main" id="{48C0B99A-E9E8-261C-7C5F-10AD8D9332ED}"/>
              </a:ext>
            </a:extLst>
          </p:cNvPr>
          <p:cNvSpPr/>
          <p:nvPr/>
        </p:nvSpPr>
        <p:spPr>
          <a:xfrm>
            <a:off x="1958551" y="6330924"/>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762930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4">
            <a:extLst>
              <a:ext uri="{FF2B5EF4-FFF2-40B4-BE49-F238E27FC236}">
                <a16:creationId xmlns:a16="http://schemas.microsoft.com/office/drawing/2014/main" id="{AC4CC881-240A-E5BF-4D38-7DA9748CFAF6}"/>
              </a:ext>
            </a:extLst>
          </p:cNvPr>
          <p:cNvSpPr txBox="1"/>
          <p:nvPr/>
        </p:nvSpPr>
        <p:spPr>
          <a:xfrm>
            <a:off x="-11291" y="857251"/>
            <a:ext cx="340238" cy="180306"/>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
        <p:nvSpPr>
          <p:cNvPr id="9" name="Title 1">
            <a:extLst>
              <a:ext uri="{FF2B5EF4-FFF2-40B4-BE49-F238E27FC236}">
                <a16:creationId xmlns:a16="http://schemas.microsoft.com/office/drawing/2014/main" id="{205D6CEF-8156-E2B0-516E-A08802294936}"/>
              </a:ext>
            </a:extLst>
          </p:cNvPr>
          <p:cNvSpPr txBox="1">
            <a:spLocks/>
          </p:cNvSpPr>
          <p:nvPr/>
        </p:nvSpPr>
        <p:spPr>
          <a:xfrm>
            <a:off x="331236" y="130440"/>
            <a:ext cx="10812040" cy="75184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a:latin typeface="Times New Roman" panose="02020603050405020304" pitchFamily="18" charset="0"/>
                <a:cs typeface="Times New Roman" panose="02020603050405020304" pitchFamily="18" charset="0"/>
              </a:rPr>
              <a:t>District-Level Comparative Heatmap Analysis</a:t>
            </a:r>
            <a:endParaRPr lang="en-US" sz="3600" b="1" dirty="0">
              <a:latin typeface="Times New Roman" panose="02020603050405020304" pitchFamily="18" charset="0"/>
              <a:cs typeface="Times New Roman" panose="02020603050405020304" pitchFamily="18" charset="0"/>
            </a:endParaRPr>
          </a:p>
        </p:txBody>
      </p:sp>
      <p:sp>
        <p:nvSpPr>
          <p:cNvPr id="10" name="직사각형 3">
            <a:extLst>
              <a:ext uri="{FF2B5EF4-FFF2-40B4-BE49-F238E27FC236}">
                <a16:creationId xmlns:a16="http://schemas.microsoft.com/office/drawing/2014/main" id="{57738622-63EC-726F-6FB4-830992B662B0}"/>
              </a:ext>
            </a:extLst>
          </p:cNvPr>
          <p:cNvSpPr/>
          <p:nvPr/>
        </p:nvSpPr>
        <p:spPr>
          <a:xfrm flipH="1" flipV="1">
            <a:off x="115943" y="97319"/>
            <a:ext cx="116541" cy="77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직사각형 8">
            <a:extLst>
              <a:ext uri="{FF2B5EF4-FFF2-40B4-BE49-F238E27FC236}">
                <a16:creationId xmlns:a16="http://schemas.microsoft.com/office/drawing/2014/main" id="{79BBD1DD-F3E0-A70A-D00D-EA07622A2D4B}"/>
              </a:ext>
            </a:extLst>
          </p:cNvPr>
          <p:cNvSpPr/>
          <p:nvPr/>
        </p:nvSpPr>
        <p:spPr>
          <a:xfrm flipH="1" flipV="1">
            <a:off x="295236" y="97317"/>
            <a:ext cx="36000" cy="77535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ko-KR" altLang="en-US"/>
          </a:p>
        </p:txBody>
      </p:sp>
      <p:pic>
        <p:nvPicPr>
          <p:cNvPr id="4" name="图片 3" descr="图片包含 图表&#10;&#10;描述已自动生成">
            <a:extLst>
              <a:ext uri="{FF2B5EF4-FFF2-40B4-BE49-F238E27FC236}">
                <a16:creationId xmlns:a16="http://schemas.microsoft.com/office/drawing/2014/main" id="{C42456A3-E266-8A32-087F-F849548A4C6D}"/>
              </a:ext>
            </a:extLst>
          </p:cNvPr>
          <p:cNvPicPr>
            <a:picLocks noChangeAspect="1"/>
          </p:cNvPicPr>
          <p:nvPr/>
        </p:nvPicPr>
        <p:blipFill>
          <a:blip r:embed="rId3"/>
          <a:srcRect r="89106"/>
          <a:stretch/>
        </p:blipFill>
        <p:spPr>
          <a:xfrm>
            <a:off x="849896" y="770167"/>
            <a:ext cx="1064823" cy="6109200"/>
          </a:xfrm>
          <a:prstGeom prst="rect">
            <a:avLst/>
          </a:prstGeom>
        </p:spPr>
      </p:pic>
      <p:sp>
        <p:nvSpPr>
          <p:cNvPr id="5" name="椭圆 4">
            <a:extLst>
              <a:ext uri="{FF2B5EF4-FFF2-40B4-BE49-F238E27FC236}">
                <a16:creationId xmlns:a16="http://schemas.microsoft.com/office/drawing/2014/main" id="{1A823386-2B4C-F80B-9F25-8E2B9AD13ABC}"/>
              </a:ext>
            </a:extLst>
          </p:cNvPr>
          <p:cNvSpPr/>
          <p:nvPr/>
        </p:nvSpPr>
        <p:spPr>
          <a:xfrm>
            <a:off x="3544389" y="6297792"/>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椭圆 5">
            <a:extLst>
              <a:ext uri="{FF2B5EF4-FFF2-40B4-BE49-F238E27FC236}">
                <a16:creationId xmlns:a16="http://schemas.microsoft.com/office/drawing/2014/main" id="{028E8131-EF2C-D906-526E-25B4A3C07244}"/>
              </a:ext>
            </a:extLst>
          </p:cNvPr>
          <p:cNvSpPr/>
          <p:nvPr/>
        </p:nvSpPr>
        <p:spPr>
          <a:xfrm>
            <a:off x="2747057" y="6297792"/>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a:extLst>
              <a:ext uri="{FF2B5EF4-FFF2-40B4-BE49-F238E27FC236}">
                <a16:creationId xmlns:a16="http://schemas.microsoft.com/office/drawing/2014/main" id="{9C16DD2B-E9A3-9BB1-1708-F55BD9344FC4}"/>
              </a:ext>
            </a:extLst>
          </p:cNvPr>
          <p:cNvSpPr/>
          <p:nvPr/>
        </p:nvSpPr>
        <p:spPr>
          <a:xfrm>
            <a:off x="1970068" y="6300292"/>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5" name="图片 3" descr="图片包含 图表&#10;&#10;描述已自动生成">
            <a:extLst>
              <a:ext uri="{FF2B5EF4-FFF2-40B4-BE49-F238E27FC236}">
                <a16:creationId xmlns:a16="http://schemas.microsoft.com/office/drawing/2014/main" id="{C42456A3-E266-8A32-087F-F849548A4C6D}"/>
              </a:ext>
            </a:extLst>
          </p:cNvPr>
          <p:cNvPicPr>
            <a:picLocks noChangeAspect="1"/>
          </p:cNvPicPr>
          <p:nvPr/>
        </p:nvPicPr>
        <p:blipFill>
          <a:blip r:embed="rId3"/>
          <a:srcRect l="40318" r="30365" b="-701"/>
          <a:stretch/>
        </p:blipFill>
        <p:spPr>
          <a:xfrm>
            <a:off x="1883040" y="748766"/>
            <a:ext cx="2865728" cy="6152001"/>
          </a:xfrm>
          <a:prstGeom prst="rect">
            <a:avLst/>
          </a:prstGeom>
        </p:spPr>
      </p:pic>
      <p:sp>
        <p:nvSpPr>
          <p:cNvPr id="3" name="椭圆 2">
            <a:extLst>
              <a:ext uri="{FF2B5EF4-FFF2-40B4-BE49-F238E27FC236}">
                <a16:creationId xmlns:a16="http://schemas.microsoft.com/office/drawing/2014/main" id="{2312C807-BB16-3F3A-6C02-AF9FBFE44EFE}"/>
              </a:ext>
            </a:extLst>
          </p:cNvPr>
          <p:cNvSpPr/>
          <p:nvPr/>
        </p:nvSpPr>
        <p:spPr>
          <a:xfrm>
            <a:off x="2366432" y="6317596"/>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a:extLst>
              <a:ext uri="{FF2B5EF4-FFF2-40B4-BE49-F238E27FC236}">
                <a16:creationId xmlns:a16="http://schemas.microsoft.com/office/drawing/2014/main" id="{A23C1406-76C5-8221-A2F1-C26982B340E8}"/>
              </a:ext>
            </a:extLst>
          </p:cNvPr>
          <p:cNvSpPr/>
          <p:nvPr/>
        </p:nvSpPr>
        <p:spPr>
          <a:xfrm>
            <a:off x="3143421" y="6297792"/>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Rectangle 1">
            <a:extLst>
              <a:ext uri="{FF2B5EF4-FFF2-40B4-BE49-F238E27FC236}">
                <a16:creationId xmlns:a16="http://schemas.microsoft.com/office/drawing/2014/main" id="{D136C93A-7790-D960-D722-2599B8957496}"/>
              </a:ext>
            </a:extLst>
          </p:cNvPr>
          <p:cNvSpPr>
            <a:spLocks noChangeArrowheads="1"/>
          </p:cNvSpPr>
          <p:nvPr/>
        </p:nvSpPr>
        <p:spPr bwMode="auto">
          <a:xfrm>
            <a:off x="5140960" y="899284"/>
            <a:ext cx="6537960"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Arial" panose="020B0604020202020204" pitchFamily="34" charset="0"/>
              </a:rPr>
              <a:t>Incidence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In some districts, incidences from two weeks ago are negatively associated with current incidences, which may suggest temporary reductions in transmission following previous spikes or enhanced public health measures.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Mobility levels in commercial districts from two weeks prior demonstrate a positive correlation with current incidences</a:t>
            </a:r>
            <a:r>
              <a:rPr kumimoji="0" lang="en-US" altLang="en-US" sz="1800" b="0" i="0" u="none" strike="noStrike" cap="none" normalizeH="0" baseline="0" dirty="0">
                <a:ln>
                  <a:noFill/>
                </a:ln>
                <a:solidFill>
                  <a:schemeClr val="tx1"/>
                </a:solidFill>
                <a:effectLst/>
                <a:latin typeface="Arial" panose="020B0604020202020204" pitchFamily="34" charset="0"/>
              </a:rPr>
              <a:t>, indicating that past increases in mobility could contribute to subsequent transmission rates.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lang="en-US" altLang="en-US" b="1" dirty="0">
                <a:latin typeface="Arial" panose="020B0604020202020204" pitchFamily="34" charset="0"/>
                <a:cs typeface="Arial" panose="020B0604020202020204" pitchFamily="34" charset="0"/>
              </a:rPr>
              <a:t>P</a:t>
            </a:r>
            <a:r>
              <a:rPr lang="en-US" b="1" dirty="0">
                <a:latin typeface="Arial" panose="020B0604020202020204" pitchFamily="34" charset="0"/>
                <a:cs typeface="Arial" panose="020B0604020202020204" pitchFamily="34" charset="0"/>
              </a:rPr>
              <a:t>olicies appear to have had minimal direct effects on COVID-19 incidence, </a:t>
            </a:r>
            <a:r>
              <a:rPr lang="en-US" dirty="0">
                <a:latin typeface="Arial" panose="020B0604020202020204" pitchFamily="34" charset="0"/>
                <a:cs typeface="Arial" panose="020B0604020202020204" pitchFamily="34" charset="0"/>
              </a:rPr>
              <a:t>(but they have significantly influenced incidence rates indirectly by reducing mobility).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Vaccination rates are positively correlated with incidences, likely influenced by the emergence of the Delta variant, which drove both transmission rates and vaccination uptake simultaneously.</a:t>
            </a:r>
          </a:p>
        </p:txBody>
      </p:sp>
    </p:spTree>
    <p:extLst>
      <p:ext uri="{BB962C8B-B14F-4D97-AF65-F5344CB8AC3E}">
        <p14:creationId xmlns:p14="http://schemas.microsoft.com/office/powerpoint/2010/main" val="1373888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4">
            <a:extLst>
              <a:ext uri="{FF2B5EF4-FFF2-40B4-BE49-F238E27FC236}">
                <a16:creationId xmlns:a16="http://schemas.microsoft.com/office/drawing/2014/main" id="{AC4CC881-240A-E5BF-4D38-7DA9748CFAF6}"/>
              </a:ext>
            </a:extLst>
          </p:cNvPr>
          <p:cNvSpPr txBox="1"/>
          <p:nvPr/>
        </p:nvSpPr>
        <p:spPr>
          <a:xfrm>
            <a:off x="-11291" y="857251"/>
            <a:ext cx="340238" cy="180306"/>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
        <p:nvSpPr>
          <p:cNvPr id="9" name="Title 1">
            <a:extLst>
              <a:ext uri="{FF2B5EF4-FFF2-40B4-BE49-F238E27FC236}">
                <a16:creationId xmlns:a16="http://schemas.microsoft.com/office/drawing/2014/main" id="{205D6CEF-8156-E2B0-516E-A08802294936}"/>
              </a:ext>
            </a:extLst>
          </p:cNvPr>
          <p:cNvSpPr txBox="1">
            <a:spLocks/>
          </p:cNvSpPr>
          <p:nvPr/>
        </p:nvSpPr>
        <p:spPr>
          <a:xfrm>
            <a:off x="331236" y="130440"/>
            <a:ext cx="10812040" cy="75184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a:latin typeface="Times New Roman" panose="02020603050405020304" pitchFamily="18" charset="0"/>
                <a:cs typeface="Times New Roman" panose="02020603050405020304" pitchFamily="18" charset="0"/>
              </a:rPr>
              <a:t>District-Level Comparative Heatmap Analysis</a:t>
            </a:r>
            <a:endParaRPr lang="en-US" sz="3600" b="1" dirty="0">
              <a:latin typeface="Times New Roman" panose="02020603050405020304" pitchFamily="18" charset="0"/>
              <a:cs typeface="Times New Roman" panose="02020603050405020304" pitchFamily="18" charset="0"/>
            </a:endParaRPr>
          </a:p>
        </p:txBody>
      </p:sp>
      <p:sp>
        <p:nvSpPr>
          <p:cNvPr id="10" name="직사각형 3">
            <a:extLst>
              <a:ext uri="{FF2B5EF4-FFF2-40B4-BE49-F238E27FC236}">
                <a16:creationId xmlns:a16="http://schemas.microsoft.com/office/drawing/2014/main" id="{57738622-63EC-726F-6FB4-830992B662B0}"/>
              </a:ext>
            </a:extLst>
          </p:cNvPr>
          <p:cNvSpPr/>
          <p:nvPr/>
        </p:nvSpPr>
        <p:spPr>
          <a:xfrm flipH="1" flipV="1">
            <a:off x="115943" y="97319"/>
            <a:ext cx="116541" cy="77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직사각형 8">
            <a:extLst>
              <a:ext uri="{FF2B5EF4-FFF2-40B4-BE49-F238E27FC236}">
                <a16:creationId xmlns:a16="http://schemas.microsoft.com/office/drawing/2014/main" id="{79BBD1DD-F3E0-A70A-D00D-EA07622A2D4B}"/>
              </a:ext>
            </a:extLst>
          </p:cNvPr>
          <p:cNvSpPr/>
          <p:nvPr/>
        </p:nvSpPr>
        <p:spPr>
          <a:xfrm flipH="1" flipV="1">
            <a:off x="295236" y="97317"/>
            <a:ext cx="36000" cy="77535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ko-KR" altLang="en-US"/>
          </a:p>
        </p:txBody>
      </p:sp>
      <p:pic>
        <p:nvPicPr>
          <p:cNvPr id="4" name="图片 3" descr="图片包含 图表&#10;&#10;描述已自动生成">
            <a:extLst>
              <a:ext uri="{FF2B5EF4-FFF2-40B4-BE49-F238E27FC236}">
                <a16:creationId xmlns:a16="http://schemas.microsoft.com/office/drawing/2014/main" id="{C42456A3-E266-8A32-087F-F849548A4C6D}"/>
              </a:ext>
            </a:extLst>
          </p:cNvPr>
          <p:cNvPicPr>
            <a:picLocks noChangeAspect="1"/>
          </p:cNvPicPr>
          <p:nvPr/>
        </p:nvPicPr>
        <p:blipFill>
          <a:blip r:embed="rId3"/>
          <a:srcRect r="89106"/>
          <a:stretch/>
        </p:blipFill>
        <p:spPr>
          <a:xfrm>
            <a:off x="849896" y="770167"/>
            <a:ext cx="1064823" cy="6109200"/>
          </a:xfrm>
          <a:prstGeom prst="rect">
            <a:avLst/>
          </a:prstGeom>
        </p:spPr>
      </p:pic>
      <p:sp>
        <p:nvSpPr>
          <p:cNvPr id="5" name="椭圆 4">
            <a:extLst>
              <a:ext uri="{FF2B5EF4-FFF2-40B4-BE49-F238E27FC236}">
                <a16:creationId xmlns:a16="http://schemas.microsoft.com/office/drawing/2014/main" id="{1A823386-2B4C-F80B-9F25-8E2B9AD13ABC}"/>
              </a:ext>
            </a:extLst>
          </p:cNvPr>
          <p:cNvSpPr/>
          <p:nvPr/>
        </p:nvSpPr>
        <p:spPr>
          <a:xfrm>
            <a:off x="3544389" y="6297792"/>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椭圆 5">
            <a:extLst>
              <a:ext uri="{FF2B5EF4-FFF2-40B4-BE49-F238E27FC236}">
                <a16:creationId xmlns:a16="http://schemas.microsoft.com/office/drawing/2014/main" id="{028E8131-EF2C-D906-526E-25B4A3C07244}"/>
              </a:ext>
            </a:extLst>
          </p:cNvPr>
          <p:cNvSpPr/>
          <p:nvPr/>
        </p:nvSpPr>
        <p:spPr>
          <a:xfrm>
            <a:off x="2747057" y="6297792"/>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a:extLst>
              <a:ext uri="{FF2B5EF4-FFF2-40B4-BE49-F238E27FC236}">
                <a16:creationId xmlns:a16="http://schemas.microsoft.com/office/drawing/2014/main" id="{9C16DD2B-E9A3-9BB1-1708-F55BD9344FC4}"/>
              </a:ext>
            </a:extLst>
          </p:cNvPr>
          <p:cNvSpPr/>
          <p:nvPr/>
        </p:nvSpPr>
        <p:spPr>
          <a:xfrm>
            <a:off x="1970068" y="6300292"/>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5" name="图片 3" descr="图片包含 图表&#10;&#10;描述已自动生成">
            <a:extLst>
              <a:ext uri="{FF2B5EF4-FFF2-40B4-BE49-F238E27FC236}">
                <a16:creationId xmlns:a16="http://schemas.microsoft.com/office/drawing/2014/main" id="{C42456A3-E266-8A32-087F-F849548A4C6D}"/>
              </a:ext>
            </a:extLst>
          </p:cNvPr>
          <p:cNvPicPr>
            <a:picLocks noChangeAspect="1"/>
          </p:cNvPicPr>
          <p:nvPr/>
        </p:nvPicPr>
        <p:blipFill>
          <a:blip r:embed="rId3"/>
          <a:srcRect l="40318" r="30365" b="-701"/>
          <a:stretch/>
        </p:blipFill>
        <p:spPr>
          <a:xfrm>
            <a:off x="1883040" y="748766"/>
            <a:ext cx="2865728" cy="6152001"/>
          </a:xfrm>
          <a:prstGeom prst="rect">
            <a:avLst/>
          </a:prstGeom>
        </p:spPr>
      </p:pic>
      <p:pic>
        <p:nvPicPr>
          <p:cNvPr id="2" name="图片 3" descr="图片包含 图表&#10;&#10;描述已自动生成">
            <a:extLst>
              <a:ext uri="{FF2B5EF4-FFF2-40B4-BE49-F238E27FC236}">
                <a16:creationId xmlns:a16="http://schemas.microsoft.com/office/drawing/2014/main" id="{C42456A3-E266-8A32-087F-F849548A4C6D}"/>
              </a:ext>
            </a:extLst>
          </p:cNvPr>
          <p:cNvPicPr>
            <a:picLocks noChangeAspect="1"/>
          </p:cNvPicPr>
          <p:nvPr/>
        </p:nvPicPr>
        <p:blipFill>
          <a:blip r:embed="rId3"/>
          <a:srcRect l="70654" t="-1" b="-1488"/>
          <a:stretch/>
        </p:blipFill>
        <p:spPr>
          <a:xfrm>
            <a:off x="1897520" y="748766"/>
            <a:ext cx="2868448" cy="6200128"/>
          </a:xfrm>
          <a:prstGeom prst="rect">
            <a:avLst/>
          </a:prstGeom>
        </p:spPr>
      </p:pic>
      <p:sp>
        <p:nvSpPr>
          <p:cNvPr id="3" name="椭圆 2">
            <a:extLst>
              <a:ext uri="{FF2B5EF4-FFF2-40B4-BE49-F238E27FC236}">
                <a16:creationId xmlns:a16="http://schemas.microsoft.com/office/drawing/2014/main" id="{2166F616-AEC5-326D-8483-CD7D18DA289C}"/>
              </a:ext>
            </a:extLst>
          </p:cNvPr>
          <p:cNvSpPr/>
          <p:nvPr/>
        </p:nvSpPr>
        <p:spPr>
          <a:xfrm>
            <a:off x="2338925" y="6307608"/>
            <a:ext cx="313508" cy="42976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Rectangle 1">
            <a:extLst>
              <a:ext uri="{FF2B5EF4-FFF2-40B4-BE49-F238E27FC236}">
                <a16:creationId xmlns:a16="http://schemas.microsoft.com/office/drawing/2014/main" id="{4D76B38B-13C7-7954-FB6F-B85BAEDE2838}"/>
              </a:ext>
            </a:extLst>
          </p:cNvPr>
          <p:cNvSpPr>
            <a:spLocks noChangeArrowheads="1"/>
          </p:cNvSpPr>
          <p:nvPr/>
        </p:nvSpPr>
        <p:spPr bwMode="auto">
          <a:xfrm flipH="1">
            <a:off x="5095240" y="1612753"/>
            <a:ext cx="6624320"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Arial" panose="020B0604020202020204" pitchFamily="34" charset="0"/>
              </a:rPr>
              <a:t>Policy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COVID-19 incidences from two weeks prior are strongly correlated with stricter policy measures, indicating that policy adjustments were reactive to earlier increases in cases.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Mobility levels did not significantly influence policy changes.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A negative correlation exists between vaccination rates and policy stringency, likely due to a gradual relaxation of policies as vaccination coverage increased, reflecting greater confidence in population immunity.</a:t>
            </a:r>
          </a:p>
        </p:txBody>
      </p:sp>
    </p:spTree>
    <p:extLst>
      <p:ext uri="{BB962C8B-B14F-4D97-AF65-F5344CB8AC3E}">
        <p14:creationId xmlns:p14="http://schemas.microsoft.com/office/powerpoint/2010/main" val="4238226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
            <a:extLst>
              <a:ext uri="{FF2B5EF4-FFF2-40B4-BE49-F238E27FC236}">
                <a16:creationId xmlns:a16="http://schemas.microsoft.com/office/drawing/2014/main" id="{06C035F2-F31E-B286-E6EC-21866681A50B}"/>
              </a:ext>
            </a:extLst>
          </p:cNvPr>
          <p:cNvSpPr txBox="1"/>
          <p:nvPr/>
        </p:nvSpPr>
        <p:spPr>
          <a:xfrm>
            <a:off x="-11291" y="857251"/>
            <a:ext cx="340238" cy="180306"/>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
        <p:nvSpPr>
          <p:cNvPr id="3" name="Title 1">
            <a:extLst>
              <a:ext uri="{FF2B5EF4-FFF2-40B4-BE49-F238E27FC236}">
                <a16:creationId xmlns:a16="http://schemas.microsoft.com/office/drawing/2014/main" id="{309F72A9-E49E-2E28-22B4-BCC850A9B4BC}"/>
              </a:ext>
            </a:extLst>
          </p:cNvPr>
          <p:cNvSpPr txBox="1">
            <a:spLocks/>
          </p:cNvSpPr>
          <p:nvPr/>
        </p:nvSpPr>
        <p:spPr>
          <a:xfrm>
            <a:off x="331236" y="130440"/>
            <a:ext cx="8674240" cy="75184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a:latin typeface="Times New Roman" panose="02020603050405020304" pitchFamily="18" charset="0"/>
                <a:cs typeface="Times New Roman" panose="02020603050405020304" pitchFamily="18" charset="0"/>
              </a:rPr>
              <a:t>Implications</a:t>
            </a:r>
            <a:endParaRPr lang="en-US" sz="3600" b="1" dirty="0">
              <a:latin typeface="Times New Roman" panose="02020603050405020304" pitchFamily="18" charset="0"/>
              <a:cs typeface="Times New Roman" panose="02020603050405020304" pitchFamily="18" charset="0"/>
            </a:endParaRPr>
          </a:p>
        </p:txBody>
      </p:sp>
      <p:sp>
        <p:nvSpPr>
          <p:cNvPr id="4" name="직사각형 3">
            <a:extLst>
              <a:ext uri="{FF2B5EF4-FFF2-40B4-BE49-F238E27FC236}">
                <a16:creationId xmlns:a16="http://schemas.microsoft.com/office/drawing/2014/main" id="{21956A96-837F-7767-9119-985B04DE6812}"/>
              </a:ext>
            </a:extLst>
          </p:cNvPr>
          <p:cNvSpPr/>
          <p:nvPr/>
        </p:nvSpPr>
        <p:spPr>
          <a:xfrm flipH="1" flipV="1">
            <a:off x="115943" y="97319"/>
            <a:ext cx="116541" cy="77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직사각형 8">
            <a:extLst>
              <a:ext uri="{FF2B5EF4-FFF2-40B4-BE49-F238E27FC236}">
                <a16:creationId xmlns:a16="http://schemas.microsoft.com/office/drawing/2014/main" id="{BE0E29C4-D6AF-B4EB-8158-36FE3C59563D}"/>
              </a:ext>
            </a:extLst>
          </p:cNvPr>
          <p:cNvSpPr/>
          <p:nvPr/>
        </p:nvSpPr>
        <p:spPr>
          <a:xfrm flipH="1" flipV="1">
            <a:off x="295236" y="97317"/>
            <a:ext cx="36000" cy="77535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ko-KR" altLang="en-US"/>
          </a:p>
        </p:txBody>
      </p:sp>
      <p:sp>
        <p:nvSpPr>
          <p:cNvPr id="6" name="文本框 5">
            <a:extLst>
              <a:ext uri="{FF2B5EF4-FFF2-40B4-BE49-F238E27FC236}">
                <a16:creationId xmlns:a16="http://schemas.microsoft.com/office/drawing/2014/main" id="{0E670425-8A2A-C63B-54A0-20CE6EAB97EA}"/>
              </a:ext>
            </a:extLst>
          </p:cNvPr>
          <p:cNvSpPr txBox="1"/>
          <p:nvPr/>
        </p:nvSpPr>
        <p:spPr>
          <a:xfrm>
            <a:off x="709612" y="857251"/>
            <a:ext cx="10772775" cy="5632311"/>
          </a:xfrm>
          <a:prstGeom prst="rect">
            <a:avLst/>
          </a:prstGeom>
          <a:noFill/>
        </p:spPr>
        <p:txBody>
          <a:bodyPr wrap="square" rtlCol="0">
            <a:spAutoFit/>
          </a:bodyPr>
          <a:lstStyle/>
          <a:p>
            <a:pPr lvl="1">
              <a:buFont typeface="Wingdings" panose="05000000000000000000" pitchFamily="2" charset="2"/>
              <a:buChar char="v"/>
            </a:pPr>
            <a:r>
              <a:rPr kumimoji="1" lang="en-US" altLang="zh-CN" sz="1800" b="1" dirty="0">
                <a:latin typeface="Times New Roman" panose="02020603050405020304" pitchFamily="18" charset="0"/>
                <a:cs typeface="Times New Roman" panose="02020603050405020304" pitchFamily="18" charset="0"/>
              </a:rPr>
              <a:t>Effect</a:t>
            </a:r>
            <a:r>
              <a:rPr kumimoji="1" lang="zh-CN" altLang="en-US" sz="1800" b="1" dirty="0">
                <a:latin typeface="Times New Roman" panose="02020603050405020304" pitchFamily="18" charset="0"/>
                <a:cs typeface="Times New Roman" panose="02020603050405020304" pitchFamily="18" charset="0"/>
              </a:rPr>
              <a:t> </a:t>
            </a:r>
            <a:r>
              <a:rPr kumimoji="1" lang="en-US" altLang="zh-CN" sz="1800" b="1" dirty="0">
                <a:latin typeface="Times New Roman" panose="02020603050405020304" pitchFamily="18" charset="0"/>
                <a:cs typeface="Times New Roman" panose="02020603050405020304" pitchFamily="18" charset="0"/>
              </a:rPr>
              <a:t>from Incidence </a:t>
            </a:r>
          </a:p>
          <a:p>
            <a:pPr marL="800100" lvl="1" indent="-342900">
              <a:buFont typeface="+mj-lt"/>
              <a:buAutoNum type="arabicPeriod"/>
            </a:pPr>
            <a:r>
              <a:rPr kumimoji="1" lang="en-US" altLang="zh-CN" sz="1800" dirty="0">
                <a:latin typeface="Times New Roman" panose="02020603050405020304" pitchFamily="18" charset="0"/>
                <a:cs typeface="Times New Roman" panose="02020603050405020304" pitchFamily="18" charset="0"/>
              </a:rPr>
              <a:t>The immediate decrease in mobility with rising incidence, especially in non-commercial areas, implies that public awareness and voluntary behavior changes effectively reduce movement, highlighting the role of community response in controlling the spread. </a:t>
            </a:r>
          </a:p>
          <a:p>
            <a:pPr marL="800100" lvl="1" indent="-342900">
              <a:buFont typeface="+mj-lt"/>
              <a:buAutoNum type="arabicPeriod"/>
            </a:pPr>
            <a:r>
              <a:rPr kumimoji="1" lang="en-US" altLang="zh-CN" dirty="0">
                <a:latin typeface="Times New Roman" panose="02020603050405020304" pitchFamily="18" charset="0"/>
                <a:cs typeface="Times New Roman" panose="02020603050405020304" pitchFamily="18" charset="0"/>
              </a:rPr>
              <a:t>Since higher incidence 2 weeks ago lead to stricter policies, governments should consider proactive policies when cases start to increase, rather than waiting for further escalation.</a:t>
            </a:r>
          </a:p>
          <a:p>
            <a:pPr lvl="1">
              <a:buFont typeface="Wingdings" panose="05000000000000000000" pitchFamily="2" charset="2"/>
              <a:buChar char="v"/>
            </a:pPr>
            <a:r>
              <a:rPr kumimoji="1" lang="en-US" altLang="zh-CN" sz="1800" b="1" dirty="0">
                <a:latin typeface="Times New Roman" panose="02020603050405020304" pitchFamily="18" charset="0"/>
                <a:cs typeface="Times New Roman" panose="02020603050405020304" pitchFamily="18" charset="0"/>
              </a:rPr>
              <a:t>Effect from Mobility</a:t>
            </a:r>
          </a:p>
          <a:p>
            <a:pPr marL="800100" lvl="1" indent="-342900">
              <a:buFont typeface="+mj-lt"/>
              <a:buAutoNum type="arabicPeriod"/>
            </a:pPr>
            <a:r>
              <a:rPr kumimoji="1" lang="en-US" altLang="zh-CN" sz="1800" dirty="0">
                <a:latin typeface="Times New Roman" panose="02020603050405020304" pitchFamily="18" charset="0"/>
                <a:cs typeface="Times New Roman" panose="02020603050405020304" pitchFamily="18" charset="0"/>
              </a:rPr>
              <a:t>The minimal impact of one-week-prior mobility on commercial areas indicates these districts adhere closely to policy measures, which diminishes time-lagged effects—a positive outcome that can be leveraged to control the epidemic effectively.</a:t>
            </a:r>
          </a:p>
          <a:p>
            <a:pPr marL="800100" lvl="1" indent="-342900">
              <a:buFont typeface="+mj-lt"/>
              <a:buAutoNum type="arabicPeriod"/>
            </a:pPr>
            <a:r>
              <a:rPr kumimoji="1" lang="en-US" altLang="zh-CN" sz="1800" dirty="0">
                <a:latin typeface="Times New Roman" panose="02020603050405020304" pitchFamily="18" charset="0"/>
                <a:cs typeface="Times New Roman" panose="02020603050405020304" pitchFamily="18" charset="0"/>
              </a:rPr>
              <a:t>The positive correlation between two-week-prior mobility and current incidence in commercial areas indicates that increased mobility leads to later rises in cases, highlighting the importance of early mobility restrictions in these </a:t>
            </a:r>
            <a:r>
              <a:rPr kumimoji="1" lang="en-US" altLang="zh-CN" dirty="0">
                <a:latin typeface="Times New Roman" panose="02020603050405020304" pitchFamily="18" charset="0"/>
                <a:cs typeface="Times New Roman" panose="02020603050405020304" pitchFamily="18" charset="0"/>
              </a:rPr>
              <a:t>areas</a:t>
            </a:r>
            <a:r>
              <a:rPr kumimoji="1" lang="en-US" altLang="zh-CN" sz="1800" dirty="0">
                <a:latin typeface="Times New Roman" panose="02020603050405020304" pitchFamily="18" charset="0"/>
                <a:cs typeface="Times New Roman" panose="02020603050405020304" pitchFamily="18" charset="0"/>
              </a:rPr>
              <a:t>.</a:t>
            </a:r>
          </a:p>
          <a:p>
            <a:pPr lvl="1">
              <a:buFont typeface="Wingdings" panose="05000000000000000000" pitchFamily="2" charset="2"/>
              <a:buChar char="v"/>
            </a:pPr>
            <a:r>
              <a:rPr kumimoji="1" lang="en-US" altLang="zh-CN" sz="1800" b="1" dirty="0">
                <a:latin typeface="Times New Roman" panose="02020603050405020304" pitchFamily="18" charset="0"/>
                <a:cs typeface="Times New Roman" panose="02020603050405020304" pitchFamily="18" charset="0"/>
              </a:rPr>
              <a:t>Effect</a:t>
            </a:r>
            <a:r>
              <a:rPr kumimoji="1" lang="zh-CN" altLang="en-US" sz="1800" b="1" dirty="0">
                <a:latin typeface="Times New Roman" panose="02020603050405020304" pitchFamily="18" charset="0"/>
                <a:cs typeface="Times New Roman" panose="02020603050405020304" pitchFamily="18" charset="0"/>
              </a:rPr>
              <a:t> </a:t>
            </a:r>
            <a:r>
              <a:rPr kumimoji="1" lang="en-US" altLang="zh-CN" sz="1800" b="1" dirty="0">
                <a:latin typeface="Times New Roman" panose="02020603050405020304" pitchFamily="18" charset="0"/>
                <a:cs typeface="Times New Roman" panose="02020603050405020304" pitchFamily="18" charset="0"/>
              </a:rPr>
              <a:t>from Policy</a:t>
            </a:r>
          </a:p>
          <a:p>
            <a:pPr marL="800100" lvl="1" indent="-342900">
              <a:buFont typeface="+mj-lt"/>
              <a:buAutoNum type="arabicPeriod"/>
            </a:pPr>
            <a:r>
              <a:rPr kumimoji="1" lang="en-US" altLang="zh-CN" dirty="0">
                <a:latin typeface="Times New Roman" panose="02020603050405020304" pitchFamily="18" charset="0"/>
                <a:cs typeface="Times New Roman" panose="02020603050405020304" pitchFamily="18" charset="0"/>
              </a:rPr>
              <a:t>The reduction in mobility within commercial districts from stricter policies suggests that targeted restrictions in these high-traffic zones effectively control spread.</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While for non-commercial areas, regular testing or such targeted public health</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measures could be helpful to control incidences. </a:t>
            </a:r>
          </a:p>
          <a:p>
            <a:pPr marL="800100" lvl="1" indent="-342900">
              <a:buFont typeface="+mj-lt"/>
              <a:buAutoNum type="arabicPeriod"/>
            </a:pPr>
            <a:r>
              <a:rPr kumimoji="1" lang="en-US" altLang="zh-CN" dirty="0">
                <a:latin typeface="Times New Roman" panose="02020603050405020304" pitchFamily="18" charset="0"/>
                <a:cs typeface="Times New Roman" panose="02020603050405020304" pitchFamily="18" charset="0"/>
              </a:rPr>
              <a:t>Policies may need more than two weeks to impact incidence rates. While they reduce mobility, their</a:t>
            </a:r>
            <a:r>
              <a:rPr kumimoji="1" lang="en-US" altLang="zh-CN" sz="1800" dirty="0">
                <a:latin typeface="Times New Roman" panose="02020603050405020304" pitchFamily="18" charset="0"/>
                <a:cs typeface="Times New Roman" panose="02020603050405020304" pitchFamily="18" charset="0"/>
              </a:rPr>
              <a:t> slower effect on transmission highlights the importance of implementing restrictions proactively to allow measurable decreases in cases.</a:t>
            </a:r>
            <a:endParaRPr kumimoji="1"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522718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BAB8AA12-D52D-0BAB-67B8-3E2728F6ECE3}"/>
              </a:ext>
            </a:extLst>
          </p:cNvPr>
          <p:cNvSpPr txBox="1"/>
          <p:nvPr/>
        </p:nvSpPr>
        <p:spPr>
          <a:xfrm>
            <a:off x="313236" y="872670"/>
            <a:ext cx="10772775" cy="5909310"/>
          </a:xfrm>
          <a:prstGeom prst="rect">
            <a:avLst/>
          </a:prstGeom>
          <a:noFill/>
        </p:spPr>
        <p:txBody>
          <a:bodyPr wrap="square" rtlCol="0">
            <a:spAutoFit/>
          </a:bodyPr>
          <a:lstStyle/>
          <a:p>
            <a:pPr marL="742950" lvl="1" indent="-285750">
              <a:buFont typeface="Wingdings" pitchFamily="2" charset="2"/>
              <a:buChar char="Ø"/>
            </a:pPr>
            <a:r>
              <a:rPr kumimoji="1" lang="en-US" altLang="zh-CN" sz="1800" b="1" dirty="0">
                <a:latin typeface="Times New Roman" panose="02020603050405020304" pitchFamily="18" charset="0"/>
                <a:cs typeface="Times New Roman" panose="02020603050405020304" pitchFamily="18" charset="0"/>
              </a:rPr>
              <a:t>Strengths</a:t>
            </a:r>
          </a:p>
          <a:p>
            <a:pPr marL="800100" lvl="1" indent="-342900">
              <a:buFont typeface="Arial" panose="020B0604020202020204" pitchFamily="34" charset="0"/>
              <a:buChar char="•"/>
            </a:pPr>
            <a:r>
              <a:rPr kumimoji="1" lang="en-US" altLang="zh-CN" sz="1600" b="1" dirty="0">
                <a:latin typeface="Times New Roman" panose="02020603050405020304" pitchFamily="18" charset="0"/>
                <a:cs typeface="Times New Roman" panose="02020603050405020304" pitchFamily="18" charset="0"/>
              </a:rPr>
              <a:t>Comprehensive VARX Analysis</a:t>
            </a:r>
            <a:r>
              <a:rPr kumimoji="1" lang="en-US" altLang="zh-CN" sz="1600" dirty="0">
                <a:latin typeface="Times New Roman" panose="02020603050405020304" pitchFamily="18" charset="0"/>
                <a:cs typeface="Times New Roman" panose="02020603050405020304" pitchFamily="18" charset="0"/>
              </a:rPr>
              <a:t>: Incorporates multiple variables (incidences, mobility, policy) with vaccination rates as an exogenous factor, providing a detailed dynamic view of interrelationships</a:t>
            </a:r>
            <a:r>
              <a:rPr kumimoji="1" lang="zh-CN" altLang="en-US" sz="1600" dirty="0">
                <a:latin typeface="Times New Roman" panose="02020603050405020304" pitchFamily="18" charset="0"/>
                <a:cs typeface="Times New Roman" panose="02020603050405020304" pitchFamily="18" charset="0"/>
              </a:rPr>
              <a:t> </a:t>
            </a:r>
            <a:r>
              <a:rPr kumimoji="1" lang="en-US" altLang="zh-CN" sz="1600" dirty="0">
                <a:latin typeface="Times New Roman" panose="02020603050405020304" pitchFamily="18" charset="0"/>
                <a:cs typeface="Times New Roman" panose="02020603050405020304" pitchFamily="18" charset="0"/>
              </a:rPr>
              <a:t>across all regions in Seoul.</a:t>
            </a:r>
          </a:p>
          <a:p>
            <a:pPr marL="800100" lvl="1" indent="-342900">
              <a:buFont typeface="Arial" panose="020B0604020202020204" pitchFamily="34" charset="0"/>
              <a:buChar char="•"/>
            </a:pPr>
            <a:r>
              <a:rPr kumimoji="1" lang="en-US" altLang="zh-CN" sz="1600" b="1" dirty="0">
                <a:latin typeface="Times New Roman" panose="02020603050405020304" pitchFamily="18" charset="0"/>
                <a:cs typeface="Times New Roman" panose="02020603050405020304" pitchFamily="18" charset="0"/>
              </a:rPr>
              <a:t>Quantitative Insights</a:t>
            </a:r>
            <a:r>
              <a:rPr kumimoji="1" lang="en-US" altLang="zh-CN" sz="1600" dirty="0">
                <a:latin typeface="Times New Roman" panose="02020603050405020304" pitchFamily="18" charset="0"/>
                <a:cs typeface="Times New Roman" panose="02020603050405020304" pitchFamily="18" charset="0"/>
              </a:rPr>
              <a:t>: Provides clear, quantifiable effects over time, allowing policymakers to estimate the lagged effects of policy changes and different resilience levels across districts. </a:t>
            </a:r>
          </a:p>
          <a:p>
            <a:pPr marL="742950" lvl="1" indent="-285750">
              <a:buFont typeface="Wingdings" panose="05000000000000000000" pitchFamily="2" charset="2"/>
              <a:buChar char="Ø"/>
            </a:pPr>
            <a:r>
              <a:rPr kumimoji="1" lang="en-US" altLang="zh-CN" b="1" dirty="0">
                <a:latin typeface="Times New Roman" panose="02020603050405020304" pitchFamily="18" charset="0"/>
                <a:cs typeface="Times New Roman" panose="02020603050405020304" pitchFamily="18" charset="0"/>
              </a:rPr>
              <a:t>Limitations</a:t>
            </a:r>
          </a:p>
          <a:p>
            <a:pPr marL="800100" lvl="1" indent="-342900">
              <a:buFont typeface="Arial" panose="020B0604020202020204" pitchFamily="34" charset="0"/>
              <a:buChar char="•"/>
            </a:pPr>
            <a:r>
              <a:rPr kumimoji="1" lang="en-US" altLang="zh-CN" sz="1600" b="1" dirty="0">
                <a:latin typeface="Times New Roman" panose="02020603050405020304" pitchFamily="18" charset="0"/>
                <a:cs typeface="Times New Roman" panose="02020603050405020304" pitchFamily="18" charset="0"/>
              </a:rPr>
              <a:t>Generalizability</a:t>
            </a:r>
            <a:r>
              <a:rPr kumimoji="1" lang="en-US" altLang="zh-CN" sz="1600" dirty="0">
                <a:latin typeface="Times New Roman" panose="02020603050405020304" pitchFamily="18" charset="0"/>
                <a:cs typeface="Times New Roman" panose="02020603050405020304" pitchFamily="18" charset="0"/>
              </a:rPr>
              <a:t>: Findings may not fully generalize across different pandemic stages (early vs. late) due to evolving factors such as public compliance, vaccination rates, and viral variants.</a:t>
            </a:r>
          </a:p>
          <a:p>
            <a:pPr marL="800100" lvl="1" indent="-342900">
              <a:buFont typeface="Arial" panose="020B0604020202020204" pitchFamily="34" charset="0"/>
              <a:buChar char="•"/>
            </a:pPr>
            <a:r>
              <a:rPr kumimoji="1" lang="en-US" altLang="zh-CN" sz="1600" b="1" dirty="0">
                <a:latin typeface="Times New Roman" panose="02020603050405020304" pitchFamily="18" charset="0"/>
                <a:cs typeface="Times New Roman" panose="02020603050405020304" pitchFamily="18" charset="0"/>
              </a:rPr>
              <a:t>Lag Assumption</a:t>
            </a:r>
            <a:r>
              <a:rPr kumimoji="1" lang="en-US" altLang="zh-CN" sz="1600" dirty="0">
                <a:latin typeface="Times New Roman" panose="02020603050405020304" pitchFamily="18" charset="0"/>
                <a:cs typeface="Times New Roman" panose="02020603050405020304" pitchFamily="18" charset="0"/>
              </a:rPr>
              <a:t>: The fixed 2-week lag enhances model interpretability but may sacrifice the ability to capture longer-term underlying influences, potentially overlooking extended effects across different pandemic phases.</a:t>
            </a:r>
          </a:p>
          <a:p>
            <a:pPr marL="800100" lvl="1" indent="-342900">
              <a:buFont typeface="+mj-lt"/>
              <a:buAutoNum type="arabicPeriod"/>
            </a:pPr>
            <a:endParaRPr kumimoji="1" lang="en-US" altLang="zh-CN" sz="1800" dirty="0">
              <a:latin typeface="Times New Roman" panose="02020603050405020304" pitchFamily="18" charset="0"/>
              <a:cs typeface="Times New Roman" panose="02020603050405020304" pitchFamily="18" charset="0"/>
            </a:endParaRPr>
          </a:p>
          <a:p>
            <a:pPr marL="742950" lvl="1" indent="-285750">
              <a:buFont typeface="Wingdings" pitchFamily="2" charset="2"/>
              <a:buChar char="Ø"/>
            </a:pPr>
            <a:r>
              <a:rPr kumimoji="1" lang="en-US" altLang="zh-CN" sz="1800" b="1" dirty="0">
                <a:latin typeface="Times New Roman" panose="02020603050405020304" pitchFamily="18" charset="0"/>
                <a:cs typeface="Times New Roman" panose="02020603050405020304" pitchFamily="18" charset="0"/>
              </a:rPr>
              <a:t>Alternative approach</a:t>
            </a:r>
          </a:p>
          <a:p>
            <a:pPr marL="800100" lvl="1" indent="-342900">
              <a:buFont typeface="Arial" panose="020B0604020202020204" pitchFamily="34" charset="0"/>
              <a:buChar char="•"/>
            </a:pPr>
            <a:r>
              <a:rPr kumimoji="1" lang="en-US" altLang="zh-CN" sz="1600" b="1" dirty="0">
                <a:latin typeface="Times New Roman" panose="02020603050405020304" pitchFamily="18" charset="0"/>
                <a:cs typeface="Times New Roman" panose="02020603050405020304" pitchFamily="18" charset="0"/>
              </a:rPr>
              <a:t>Structural VAR</a:t>
            </a:r>
            <a:r>
              <a:rPr kumimoji="1" lang="en-US" altLang="zh-CN" sz="1600" dirty="0">
                <a:latin typeface="Times New Roman" panose="02020603050405020304" pitchFamily="18" charset="0"/>
                <a:cs typeface="Times New Roman" panose="02020603050405020304" pitchFamily="18" charset="0"/>
              </a:rPr>
              <a:t>:</a:t>
            </a:r>
            <a:r>
              <a:rPr kumimoji="1" lang="zh-CN" altLang="en-US" sz="1600" dirty="0">
                <a:latin typeface="Times New Roman" panose="02020603050405020304" pitchFamily="18" charset="0"/>
                <a:cs typeface="Times New Roman" panose="02020603050405020304" pitchFamily="18" charset="0"/>
              </a:rPr>
              <a:t> </a:t>
            </a:r>
            <a:r>
              <a:rPr kumimoji="1" lang="en-US" altLang="zh-CN" sz="1600" dirty="0">
                <a:latin typeface="Times New Roman" panose="02020603050405020304" pitchFamily="18" charset="0"/>
                <a:cs typeface="Times New Roman" panose="02020603050405020304" pitchFamily="18" charset="0"/>
              </a:rPr>
              <a:t>By imposing theory-based restrictions, can enhance causal inference and reveal more nuanced pathways between variables.</a:t>
            </a:r>
          </a:p>
          <a:p>
            <a:pPr marL="800100" lvl="1" indent="-342900">
              <a:buFont typeface="Arial" panose="020B0604020202020204" pitchFamily="34" charset="0"/>
              <a:buChar char="•"/>
            </a:pPr>
            <a:r>
              <a:rPr kumimoji="1" lang="en-US" altLang="zh-CN" sz="1600" b="1" dirty="0">
                <a:latin typeface="Times New Roman" panose="02020603050405020304" pitchFamily="18" charset="0"/>
                <a:cs typeface="Times New Roman" panose="02020603050405020304" pitchFamily="18" charset="0"/>
              </a:rPr>
              <a:t>Non-parametric Approach</a:t>
            </a:r>
            <a:r>
              <a:rPr kumimoji="1" lang="en-US" altLang="zh-CN" sz="1600" dirty="0">
                <a:latin typeface="Times New Roman" panose="02020603050405020304" pitchFamily="18" charset="0"/>
                <a:cs typeface="Times New Roman" panose="02020603050405020304" pitchFamily="18" charset="0"/>
              </a:rPr>
              <a:t>: Machine learning models that could capture non-linear relationships and interactions.</a:t>
            </a:r>
          </a:p>
          <a:p>
            <a:pPr marL="800100" lvl="1" indent="-342900">
              <a:buFont typeface="+mj-lt"/>
              <a:buAutoNum type="arabicPeriod"/>
            </a:pPr>
            <a:endParaRPr kumimoji="1" lang="en-US" altLang="zh-CN" dirty="0">
              <a:latin typeface="Times New Roman" panose="02020603050405020304" pitchFamily="18" charset="0"/>
              <a:cs typeface="Times New Roman" panose="02020603050405020304" pitchFamily="18" charset="0"/>
            </a:endParaRPr>
          </a:p>
          <a:p>
            <a:pPr marL="800100" lvl="1" indent="-342900">
              <a:buFont typeface="Wingdings" pitchFamily="2" charset="2"/>
              <a:buChar char="Ø"/>
            </a:pPr>
            <a:r>
              <a:rPr kumimoji="1" lang="en-US" altLang="zh-CN" b="1" dirty="0">
                <a:latin typeface="Times New Roman" panose="02020603050405020304" pitchFamily="18" charset="0"/>
                <a:cs typeface="Times New Roman" panose="02020603050405020304" pitchFamily="18" charset="0"/>
              </a:rPr>
              <a:t>Practical Implications</a:t>
            </a:r>
          </a:p>
          <a:p>
            <a:pPr marL="800100" lvl="1" indent="-342900">
              <a:buFont typeface="Arial" panose="020B0604020202020204" pitchFamily="34" charset="0"/>
              <a:buChar char="•"/>
            </a:pPr>
            <a:r>
              <a:rPr kumimoji="1" lang="en-US" altLang="zh-CN" sz="1600" b="1" dirty="0">
                <a:latin typeface="Times New Roman" panose="02020603050405020304" pitchFamily="18" charset="0"/>
                <a:cs typeface="Times New Roman" panose="02020603050405020304" pitchFamily="18" charset="0"/>
              </a:rPr>
              <a:t>Policy Planning</a:t>
            </a:r>
            <a:r>
              <a:rPr kumimoji="1" lang="en-US" altLang="zh-CN" sz="1600" dirty="0">
                <a:latin typeface="Times New Roman" panose="02020603050405020304" pitchFamily="18" charset="0"/>
                <a:cs typeface="Times New Roman" panose="02020603050405020304" pitchFamily="18" charset="0"/>
              </a:rPr>
              <a:t>: Findings highlight the need for region-specific strategies—such as implementing stricter controls in commercial areas, while focusing on testing and public awareness in non-commercial regions to encourage voluntary compliance. This approach leverages localized policy to effectively curb the spread of the pandemic.</a:t>
            </a:r>
          </a:p>
          <a:p>
            <a:pPr marL="800100" lvl="1" indent="-342900">
              <a:buFont typeface="Arial" panose="020B0604020202020204" pitchFamily="34" charset="0"/>
              <a:buChar char="•"/>
            </a:pPr>
            <a:r>
              <a:rPr kumimoji="1" lang="en-US" altLang="zh-CN" sz="1600" b="1" dirty="0">
                <a:latin typeface="Times New Roman" panose="02020603050405020304" pitchFamily="18" charset="0"/>
                <a:cs typeface="Times New Roman" panose="02020603050405020304" pitchFamily="18" charset="0"/>
              </a:rPr>
              <a:t>Public Compliance</a:t>
            </a:r>
            <a:r>
              <a:rPr kumimoji="1" lang="en-US" altLang="zh-CN" sz="1600" dirty="0">
                <a:latin typeface="Times New Roman" panose="02020603050405020304" pitchFamily="18" charset="0"/>
                <a:cs typeface="Times New Roman" panose="02020603050405020304" pitchFamily="18" charset="0"/>
              </a:rPr>
              <a:t>: Understanding how quickly mobility rebounds following policy changes can guide strategies to improve sustained public compliance with health advisories and restrictions.</a:t>
            </a:r>
            <a:endParaRPr kumimoji="1" lang="zh-CN" altLang="en-US" sz="1600" dirty="0">
              <a:latin typeface="Times New Roman" panose="02020603050405020304" pitchFamily="18" charset="0"/>
              <a:cs typeface="Times New Roman" panose="02020603050405020304" pitchFamily="18" charset="0"/>
            </a:endParaRPr>
          </a:p>
        </p:txBody>
      </p:sp>
      <p:sp>
        <p:nvSpPr>
          <p:cNvPr id="8" name="직사각형 3">
            <a:extLst>
              <a:ext uri="{FF2B5EF4-FFF2-40B4-BE49-F238E27FC236}">
                <a16:creationId xmlns:a16="http://schemas.microsoft.com/office/drawing/2014/main" id="{0D5C8227-695A-322E-82FC-ABA2C7C2BC2F}"/>
              </a:ext>
            </a:extLst>
          </p:cNvPr>
          <p:cNvSpPr/>
          <p:nvPr/>
        </p:nvSpPr>
        <p:spPr>
          <a:xfrm flipH="1" flipV="1">
            <a:off x="115943" y="97319"/>
            <a:ext cx="116541" cy="77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직사각형 8">
            <a:extLst>
              <a:ext uri="{FF2B5EF4-FFF2-40B4-BE49-F238E27FC236}">
                <a16:creationId xmlns:a16="http://schemas.microsoft.com/office/drawing/2014/main" id="{3A41D396-05E0-BA42-108E-3781F3FB64E9}"/>
              </a:ext>
            </a:extLst>
          </p:cNvPr>
          <p:cNvSpPr/>
          <p:nvPr/>
        </p:nvSpPr>
        <p:spPr>
          <a:xfrm flipH="1" flipV="1">
            <a:off x="295236" y="97317"/>
            <a:ext cx="36000" cy="77535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ko-KR" altLang="en-US"/>
          </a:p>
        </p:txBody>
      </p:sp>
      <p:sp>
        <p:nvSpPr>
          <p:cNvPr id="10" name="Title 1">
            <a:extLst>
              <a:ext uri="{FF2B5EF4-FFF2-40B4-BE49-F238E27FC236}">
                <a16:creationId xmlns:a16="http://schemas.microsoft.com/office/drawing/2014/main" id="{7BCD914B-6978-308F-9172-5F7FEBF52792}"/>
              </a:ext>
            </a:extLst>
          </p:cNvPr>
          <p:cNvSpPr txBox="1">
            <a:spLocks/>
          </p:cNvSpPr>
          <p:nvPr/>
        </p:nvSpPr>
        <p:spPr>
          <a:xfrm>
            <a:off x="331236" y="130440"/>
            <a:ext cx="8674240" cy="75184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a:latin typeface="Times New Roman" panose="02020603050405020304" pitchFamily="18" charset="0"/>
                <a:cs typeface="Times New Roman" panose="02020603050405020304" pitchFamily="18" charset="0"/>
              </a:rPr>
              <a:t>Discussions</a:t>
            </a:r>
            <a:endParaRPr lang="en-US" sz="3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871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
            <a:extLst>
              <a:ext uri="{FF2B5EF4-FFF2-40B4-BE49-F238E27FC236}">
                <a16:creationId xmlns:a16="http://schemas.microsoft.com/office/drawing/2014/main" id="{E283FF49-F458-388C-3B08-DDB0DC83032E}"/>
              </a:ext>
            </a:extLst>
          </p:cNvPr>
          <p:cNvSpPr txBox="1"/>
          <p:nvPr/>
        </p:nvSpPr>
        <p:spPr>
          <a:xfrm>
            <a:off x="-11291" y="857251"/>
            <a:ext cx="340238" cy="180306"/>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
        <p:nvSpPr>
          <p:cNvPr id="3" name="Title 1">
            <a:extLst>
              <a:ext uri="{FF2B5EF4-FFF2-40B4-BE49-F238E27FC236}">
                <a16:creationId xmlns:a16="http://schemas.microsoft.com/office/drawing/2014/main" id="{92E1C35D-619C-3567-62D5-E196F75B2913}"/>
              </a:ext>
            </a:extLst>
          </p:cNvPr>
          <p:cNvSpPr txBox="1">
            <a:spLocks/>
          </p:cNvSpPr>
          <p:nvPr/>
        </p:nvSpPr>
        <p:spPr>
          <a:xfrm>
            <a:off x="331236" y="130440"/>
            <a:ext cx="8674240" cy="75184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a:latin typeface="Times New Roman" panose="02020603050405020304" pitchFamily="18" charset="0"/>
                <a:cs typeface="Times New Roman" panose="02020603050405020304" pitchFamily="18" charset="0"/>
              </a:rPr>
              <a:t>Appendix: Lag selection</a:t>
            </a:r>
            <a:endParaRPr lang="en-US" sz="3600" b="1" dirty="0">
              <a:latin typeface="Times New Roman" panose="02020603050405020304" pitchFamily="18" charset="0"/>
              <a:cs typeface="Times New Roman" panose="02020603050405020304" pitchFamily="18" charset="0"/>
            </a:endParaRPr>
          </a:p>
        </p:txBody>
      </p:sp>
      <p:sp>
        <p:nvSpPr>
          <p:cNvPr id="4" name="직사각형 3">
            <a:extLst>
              <a:ext uri="{FF2B5EF4-FFF2-40B4-BE49-F238E27FC236}">
                <a16:creationId xmlns:a16="http://schemas.microsoft.com/office/drawing/2014/main" id="{FAF5D9E9-2333-218F-14FC-4D5A860BA538}"/>
              </a:ext>
            </a:extLst>
          </p:cNvPr>
          <p:cNvSpPr/>
          <p:nvPr/>
        </p:nvSpPr>
        <p:spPr>
          <a:xfrm flipH="1" flipV="1">
            <a:off x="115943" y="97319"/>
            <a:ext cx="116541" cy="77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직사각형 8">
            <a:extLst>
              <a:ext uri="{FF2B5EF4-FFF2-40B4-BE49-F238E27FC236}">
                <a16:creationId xmlns:a16="http://schemas.microsoft.com/office/drawing/2014/main" id="{C139629B-1A43-F61A-671E-647F93CDA48A}"/>
              </a:ext>
            </a:extLst>
          </p:cNvPr>
          <p:cNvSpPr/>
          <p:nvPr/>
        </p:nvSpPr>
        <p:spPr>
          <a:xfrm flipH="1" flipV="1">
            <a:off x="295236" y="97317"/>
            <a:ext cx="36000" cy="77535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ko-KR" altLang="en-US"/>
          </a:p>
        </p:txBody>
      </p:sp>
      <p:pic>
        <p:nvPicPr>
          <p:cNvPr id="8" name="图片 7" descr="文本&#10;&#10;中度可信度描述已自动生成">
            <a:extLst>
              <a:ext uri="{FF2B5EF4-FFF2-40B4-BE49-F238E27FC236}">
                <a16:creationId xmlns:a16="http://schemas.microsoft.com/office/drawing/2014/main" id="{AE5B3E64-AE28-C14E-88D7-D24E0363BBC9}"/>
              </a:ext>
            </a:extLst>
          </p:cNvPr>
          <p:cNvPicPr>
            <a:picLocks noChangeAspect="1"/>
          </p:cNvPicPr>
          <p:nvPr/>
        </p:nvPicPr>
        <p:blipFill>
          <a:blip r:embed="rId2"/>
          <a:stretch>
            <a:fillRect/>
          </a:stretch>
        </p:blipFill>
        <p:spPr>
          <a:xfrm>
            <a:off x="295236" y="1127126"/>
            <a:ext cx="2730500" cy="698500"/>
          </a:xfrm>
          <a:prstGeom prst="rect">
            <a:avLst/>
          </a:prstGeom>
        </p:spPr>
      </p:pic>
      <p:graphicFrame>
        <p:nvGraphicFramePr>
          <p:cNvPr id="10" name="表格 9">
            <a:extLst>
              <a:ext uri="{FF2B5EF4-FFF2-40B4-BE49-F238E27FC236}">
                <a16:creationId xmlns:a16="http://schemas.microsoft.com/office/drawing/2014/main" id="{15BC4BC5-E4C7-90CE-3485-54DB31A5932C}"/>
              </a:ext>
            </a:extLst>
          </p:cNvPr>
          <p:cNvGraphicFramePr>
            <a:graphicFrameLocks noGrp="1"/>
          </p:cNvGraphicFramePr>
          <p:nvPr>
            <p:extLst>
              <p:ext uri="{D42A27DB-BD31-4B8C-83A1-F6EECF244321}">
                <p14:modId xmlns:p14="http://schemas.microsoft.com/office/powerpoint/2010/main" val="3760558703"/>
              </p:ext>
            </p:extLst>
          </p:nvPr>
        </p:nvGraphicFramePr>
        <p:xfrm>
          <a:off x="295235" y="2410020"/>
          <a:ext cx="10323604" cy="2132484"/>
        </p:xfrm>
        <a:graphic>
          <a:graphicData uri="http://schemas.openxmlformats.org/drawingml/2006/table">
            <a:tbl>
              <a:tblPr firstRow="1" firstCol="1" bandRow="1">
                <a:tableStyleId>{5C22544A-7EE6-4342-B048-85BDC9FD1C3A}</a:tableStyleId>
              </a:tblPr>
              <a:tblGrid>
                <a:gridCol w="1060750">
                  <a:extLst>
                    <a:ext uri="{9D8B030D-6E8A-4147-A177-3AD203B41FA5}">
                      <a16:colId xmlns:a16="http://schemas.microsoft.com/office/drawing/2014/main" val="2701039873"/>
                    </a:ext>
                  </a:extLst>
                </a:gridCol>
                <a:gridCol w="965812">
                  <a:extLst>
                    <a:ext uri="{9D8B030D-6E8A-4147-A177-3AD203B41FA5}">
                      <a16:colId xmlns:a16="http://schemas.microsoft.com/office/drawing/2014/main" val="128842993"/>
                    </a:ext>
                  </a:extLst>
                </a:gridCol>
                <a:gridCol w="965812">
                  <a:extLst>
                    <a:ext uri="{9D8B030D-6E8A-4147-A177-3AD203B41FA5}">
                      <a16:colId xmlns:a16="http://schemas.microsoft.com/office/drawing/2014/main" val="3975163947"/>
                    </a:ext>
                  </a:extLst>
                </a:gridCol>
                <a:gridCol w="965812">
                  <a:extLst>
                    <a:ext uri="{9D8B030D-6E8A-4147-A177-3AD203B41FA5}">
                      <a16:colId xmlns:a16="http://schemas.microsoft.com/office/drawing/2014/main" val="2251449335"/>
                    </a:ext>
                  </a:extLst>
                </a:gridCol>
                <a:gridCol w="965812">
                  <a:extLst>
                    <a:ext uri="{9D8B030D-6E8A-4147-A177-3AD203B41FA5}">
                      <a16:colId xmlns:a16="http://schemas.microsoft.com/office/drawing/2014/main" val="3877350228"/>
                    </a:ext>
                  </a:extLst>
                </a:gridCol>
                <a:gridCol w="965812">
                  <a:extLst>
                    <a:ext uri="{9D8B030D-6E8A-4147-A177-3AD203B41FA5}">
                      <a16:colId xmlns:a16="http://schemas.microsoft.com/office/drawing/2014/main" val="1864763013"/>
                    </a:ext>
                  </a:extLst>
                </a:gridCol>
                <a:gridCol w="886394">
                  <a:extLst>
                    <a:ext uri="{9D8B030D-6E8A-4147-A177-3AD203B41FA5}">
                      <a16:colId xmlns:a16="http://schemas.microsoft.com/office/drawing/2014/main" val="1208876755"/>
                    </a:ext>
                  </a:extLst>
                </a:gridCol>
                <a:gridCol w="886394">
                  <a:extLst>
                    <a:ext uri="{9D8B030D-6E8A-4147-A177-3AD203B41FA5}">
                      <a16:colId xmlns:a16="http://schemas.microsoft.com/office/drawing/2014/main" val="713760172"/>
                    </a:ext>
                  </a:extLst>
                </a:gridCol>
                <a:gridCol w="886394">
                  <a:extLst>
                    <a:ext uri="{9D8B030D-6E8A-4147-A177-3AD203B41FA5}">
                      <a16:colId xmlns:a16="http://schemas.microsoft.com/office/drawing/2014/main" val="1025232656"/>
                    </a:ext>
                  </a:extLst>
                </a:gridCol>
                <a:gridCol w="887306">
                  <a:extLst>
                    <a:ext uri="{9D8B030D-6E8A-4147-A177-3AD203B41FA5}">
                      <a16:colId xmlns:a16="http://schemas.microsoft.com/office/drawing/2014/main" val="2952018650"/>
                    </a:ext>
                  </a:extLst>
                </a:gridCol>
                <a:gridCol w="887306">
                  <a:extLst>
                    <a:ext uri="{9D8B030D-6E8A-4147-A177-3AD203B41FA5}">
                      <a16:colId xmlns:a16="http://schemas.microsoft.com/office/drawing/2014/main" val="84549785"/>
                    </a:ext>
                  </a:extLst>
                </a:gridCol>
              </a:tblGrid>
              <a:tr h="426384">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Criteria</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1</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2</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3</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4</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5</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6</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7</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8</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9</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10</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088221197"/>
                  </a:ext>
                </a:extLst>
              </a:tr>
              <a:tr h="426525">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AIC(n)</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-2.71</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-3.07</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-3.11</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-3.55</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-3.72</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-3.75</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-3.79</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-4.05</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-4.03</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-4.15</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00"/>
                    </a:solidFill>
                  </a:tcPr>
                </a:tc>
                <a:extLst>
                  <a:ext uri="{0D108BD9-81ED-4DB2-BD59-A6C34878D82A}">
                    <a16:rowId xmlns:a16="http://schemas.microsoft.com/office/drawing/2014/main" val="3375469892"/>
                  </a:ext>
                </a:extLst>
              </a:tr>
              <a:tr h="426525">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HQ(n)</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-2.51</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-2.74</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-2.66</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-2.98</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-3.03</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00"/>
                    </a:solid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-2.94</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-2.86</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-2.99</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-2.85</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-2.85</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095913030"/>
                  </a:ext>
                </a:extLst>
              </a:tr>
              <a:tr h="426525">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SC(n)</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-2.19</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-2.24</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FF00"/>
                    </a:solid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-1.96</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-2.10</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-1.96</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-1.67</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-1.40</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-1.35</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-1.02</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-0.83</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214845677"/>
                  </a:ext>
                </a:extLst>
              </a:tr>
              <a:tr h="426525">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FPE(n)</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0.07</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0.05</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0.05</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0.03</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0.03</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0.03</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0.03</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0.02</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nSpc>
                          <a:spcPct val="115000"/>
                        </a:lnSpc>
                      </a:pPr>
                      <a:r>
                        <a:rPr lang="en-US" sz="2000" kern="100">
                          <a:solidFill>
                            <a:schemeClr val="tx1"/>
                          </a:solidFill>
                          <a:effectLst/>
                          <a:latin typeface="Times New Roman" panose="02020603050405020304" pitchFamily="18" charset="0"/>
                          <a:cs typeface="Times New Roman" panose="02020603050405020304" pitchFamily="18" charset="0"/>
                        </a:rPr>
                        <a:t>0.02</a:t>
                      </a:r>
                      <a:endParaRPr lang="zh-CN" sz="2000" kern="10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15000"/>
                        </a:lnSpc>
                      </a:pPr>
                      <a:r>
                        <a:rPr lang="en-US" sz="2000" kern="100" dirty="0">
                          <a:solidFill>
                            <a:schemeClr val="tx1"/>
                          </a:solidFill>
                          <a:effectLst/>
                          <a:latin typeface="Times New Roman" panose="02020603050405020304" pitchFamily="18" charset="0"/>
                          <a:cs typeface="Times New Roman" panose="02020603050405020304" pitchFamily="18" charset="0"/>
                        </a:rPr>
                        <a:t>0.02</a:t>
                      </a:r>
                      <a:endParaRPr lang="zh-CN" sz="2000" kern="100" dirty="0">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25969722"/>
                  </a:ext>
                </a:extLst>
              </a:tr>
            </a:tbl>
          </a:graphicData>
        </a:graphic>
      </p:graphicFrame>
      <p:graphicFrame>
        <p:nvGraphicFramePr>
          <p:cNvPr id="12" name="表格 11">
            <a:extLst>
              <a:ext uri="{FF2B5EF4-FFF2-40B4-BE49-F238E27FC236}">
                <a16:creationId xmlns:a16="http://schemas.microsoft.com/office/drawing/2014/main" id="{E400BDC4-1D51-733A-EEBA-E57E0DC89C77}"/>
              </a:ext>
            </a:extLst>
          </p:cNvPr>
          <p:cNvGraphicFramePr>
            <a:graphicFrameLocks noGrp="1"/>
          </p:cNvGraphicFramePr>
          <p:nvPr>
            <p:extLst>
              <p:ext uri="{D42A27DB-BD31-4B8C-83A1-F6EECF244321}">
                <p14:modId xmlns:p14="http://schemas.microsoft.com/office/powerpoint/2010/main" val="3859833371"/>
              </p:ext>
            </p:extLst>
          </p:nvPr>
        </p:nvGraphicFramePr>
        <p:xfrm>
          <a:off x="305478" y="2418736"/>
          <a:ext cx="10294374" cy="398207"/>
        </p:xfrm>
        <a:graphic>
          <a:graphicData uri="http://schemas.openxmlformats.org/drawingml/2006/table">
            <a:tbl>
              <a:tblPr/>
              <a:tblGrid>
                <a:gridCol w="10294374">
                  <a:extLst>
                    <a:ext uri="{9D8B030D-6E8A-4147-A177-3AD203B41FA5}">
                      <a16:colId xmlns:a16="http://schemas.microsoft.com/office/drawing/2014/main" val="334916794"/>
                    </a:ext>
                  </a:extLst>
                </a:gridCol>
              </a:tblGrid>
              <a:tr h="398207">
                <a:tc>
                  <a:txBody>
                    <a:bodyPr/>
                    <a:lstStyle/>
                    <a:p>
                      <a:endParaRPr lang="zh-CN" altLang="en-US"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2380848345"/>
                  </a:ext>
                </a:extLst>
              </a:tr>
            </a:tbl>
          </a:graphicData>
        </a:graphic>
      </p:graphicFrame>
      <p:sp>
        <p:nvSpPr>
          <p:cNvPr id="7" name="文本框 6">
            <a:extLst>
              <a:ext uri="{FF2B5EF4-FFF2-40B4-BE49-F238E27FC236}">
                <a16:creationId xmlns:a16="http://schemas.microsoft.com/office/drawing/2014/main" id="{FF98DC96-9741-DD1F-30E9-997BDBDB9348}"/>
              </a:ext>
            </a:extLst>
          </p:cNvPr>
          <p:cNvSpPr txBox="1"/>
          <p:nvPr/>
        </p:nvSpPr>
        <p:spPr>
          <a:xfrm>
            <a:off x="655607" y="4760676"/>
            <a:ext cx="10498348" cy="1477328"/>
          </a:xfrm>
          <a:prstGeom prst="rect">
            <a:avLst/>
          </a:prstGeom>
          <a:noFill/>
        </p:spPr>
        <p:txBody>
          <a:bodyPr wrap="square">
            <a:spAutoFit/>
          </a:bodyPr>
          <a:lstStyle/>
          <a:p>
            <a:pPr lvl="1"/>
            <a:r>
              <a:rPr kumimoji="1" lang="en-US" altLang="zh-CN" sz="1800" dirty="0">
                <a:latin typeface="Times New Roman" panose="02020603050405020304" pitchFamily="18" charset="0"/>
                <a:cs typeface="Times New Roman" panose="02020603050405020304" pitchFamily="18" charset="0"/>
              </a:rPr>
              <a:t>We selected a 2-week lag based on the SC because it emphasizes model simplicity and minimizes the risk of overfitting, also aligns with the practical considerations in pandemic studies, where policy effects often manifest over a short period</a:t>
            </a:r>
            <a:r>
              <a:rPr kumimoji="1" lang="en-US" altLang="zh-CN" dirty="0">
                <a:latin typeface="Times New Roman" panose="02020603050405020304" pitchFamily="18" charset="0"/>
                <a:cs typeface="Times New Roman" panose="02020603050405020304" pitchFamily="18" charset="0"/>
              </a:rPr>
              <a:t>.</a:t>
            </a:r>
            <a:r>
              <a:rPr lang="en-US" altLang="zh-CN" dirty="0">
                <a:solidFill>
                  <a:srgbClr val="0E0E0E"/>
                </a:solidFill>
                <a:effectLst/>
                <a:latin typeface=".SF NS"/>
              </a:rPr>
              <a:t> </a:t>
            </a:r>
            <a:r>
              <a:rPr kumimoji="1" lang="en-US" altLang="zh-CN" dirty="0">
                <a:latin typeface="Times New Roman" panose="02020603050405020304" pitchFamily="18" charset="0"/>
                <a:cs typeface="Times New Roman" panose="02020603050405020304" pitchFamily="18" charset="0"/>
              </a:rPr>
              <a:t>Consistent with our approach, a 2-week lag was also optimal in all other regions analyzed, ensuring comparability of results.</a:t>
            </a:r>
          </a:p>
          <a:p>
            <a:pPr lvl="1"/>
            <a:endParaRPr kumimoji="1" lang="en-US" altLang="zh-CN" sz="1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121192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a:extLst>
              <a:ext uri="{FF2B5EF4-FFF2-40B4-BE49-F238E27FC236}">
                <a16:creationId xmlns:a16="http://schemas.microsoft.com/office/drawing/2014/main" id="{817654C9-4A98-7AFF-C8DF-3C95ADDDB3FE}"/>
              </a:ext>
            </a:extLst>
          </p:cNvPr>
          <p:cNvSpPr txBox="1"/>
          <p:nvPr/>
        </p:nvSpPr>
        <p:spPr>
          <a:xfrm>
            <a:off x="-11291" y="857251"/>
            <a:ext cx="340238" cy="180306"/>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
        <p:nvSpPr>
          <p:cNvPr id="5" name="Title 1">
            <a:extLst>
              <a:ext uri="{FF2B5EF4-FFF2-40B4-BE49-F238E27FC236}">
                <a16:creationId xmlns:a16="http://schemas.microsoft.com/office/drawing/2014/main" id="{E9FDDBEE-29E0-9489-0479-E74ED5D7C5C1}"/>
              </a:ext>
            </a:extLst>
          </p:cNvPr>
          <p:cNvSpPr txBox="1">
            <a:spLocks/>
          </p:cNvSpPr>
          <p:nvPr/>
        </p:nvSpPr>
        <p:spPr>
          <a:xfrm>
            <a:off x="331236" y="130440"/>
            <a:ext cx="8674240" cy="75184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a:latin typeface="Times New Roman" panose="02020603050405020304" pitchFamily="18" charset="0"/>
                <a:cs typeface="Times New Roman" panose="02020603050405020304" pitchFamily="18" charset="0"/>
              </a:rPr>
              <a:t>Appendix: Unit root test</a:t>
            </a:r>
            <a:endParaRPr lang="en-US" sz="3600" b="1" dirty="0">
              <a:latin typeface="Times New Roman" panose="02020603050405020304" pitchFamily="18" charset="0"/>
              <a:cs typeface="Times New Roman" panose="02020603050405020304" pitchFamily="18" charset="0"/>
            </a:endParaRPr>
          </a:p>
        </p:txBody>
      </p:sp>
      <p:sp>
        <p:nvSpPr>
          <p:cNvPr id="6" name="직사각형 3">
            <a:extLst>
              <a:ext uri="{FF2B5EF4-FFF2-40B4-BE49-F238E27FC236}">
                <a16:creationId xmlns:a16="http://schemas.microsoft.com/office/drawing/2014/main" id="{25C27A91-33B7-AC2F-0B9C-AC5A3F728088}"/>
              </a:ext>
            </a:extLst>
          </p:cNvPr>
          <p:cNvSpPr/>
          <p:nvPr/>
        </p:nvSpPr>
        <p:spPr>
          <a:xfrm flipH="1" flipV="1">
            <a:off x="115943" y="97319"/>
            <a:ext cx="116541" cy="77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8">
            <a:extLst>
              <a:ext uri="{FF2B5EF4-FFF2-40B4-BE49-F238E27FC236}">
                <a16:creationId xmlns:a16="http://schemas.microsoft.com/office/drawing/2014/main" id="{D5384750-D2B6-E803-C5BA-CD138D2C36B1}"/>
              </a:ext>
            </a:extLst>
          </p:cNvPr>
          <p:cNvSpPr/>
          <p:nvPr/>
        </p:nvSpPr>
        <p:spPr>
          <a:xfrm flipH="1" flipV="1">
            <a:off x="295236" y="97317"/>
            <a:ext cx="36000" cy="77535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ko-KR" altLang="en-US"/>
          </a:p>
        </p:txBody>
      </p:sp>
      <p:sp>
        <p:nvSpPr>
          <p:cNvPr id="10" name="文本框 9">
            <a:extLst>
              <a:ext uri="{FF2B5EF4-FFF2-40B4-BE49-F238E27FC236}">
                <a16:creationId xmlns:a16="http://schemas.microsoft.com/office/drawing/2014/main" id="{9A88E573-C908-AF09-DC89-FBC3B736A2E0}"/>
              </a:ext>
            </a:extLst>
          </p:cNvPr>
          <p:cNvSpPr txBox="1"/>
          <p:nvPr/>
        </p:nvSpPr>
        <p:spPr>
          <a:xfrm>
            <a:off x="232484" y="5619709"/>
            <a:ext cx="10908507" cy="1241878"/>
          </a:xfrm>
          <a:prstGeom prst="rect">
            <a:avLst/>
          </a:prstGeom>
          <a:noFill/>
        </p:spPr>
        <p:txBody>
          <a:bodyPr wrap="square">
            <a:spAutoFit/>
          </a:bodyPr>
          <a:lstStyle/>
          <a:p>
            <a:pPr>
              <a:lnSpc>
                <a:spcPct val="115000"/>
              </a:lnSpc>
            </a:pPr>
            <a:r>
              <a:rPr lang="en-US" altLang="zh-CN" sz="1800" dirty="0">
                <a:effectLst/>
                <a:latin typeface="Times New Roman" panose="02020603050405020304" pitchFamily="18" charset="0"/>
                <a:ea typeface="Malgun Gothic" panose="020B0503020000020004" pitchFamily="34" charset="-127"/>
                <a:cs typeface="宋体" panose="02010600030101010101" pitchFamily="2" charset="-122"/>
              </a:rPr>
              <a:t>Roots of the characteristic polynomial:</a:t>
            </a:r>
            <a:r>
              <a:rPr lang="en-US" altLang="zh-CN" dirty="0">
                <a:latin typeface="宋体" panose="02010600030101010101" pitchFamily="2" charset="-122"/>
                <a:ea typeface="宋体" panose="02010600030101010101" pitchFamily="2" charset="-122"/>
                <a:cs typeface="宋体" panose="02010600030101010101" pitchFamily="2" charset="-122"/>
              </a:rPr>
              <a:t> </a:t>
            </a:r>
            <a:r>
              <a:rPr lang="en-US" altLang="zh-CN" sz="1800" dirty="0">
                <a:effectLst/>
                <a:latin typeface="Times New Roman" panose="02020603050405020304" pitchFamily="18" charset="0"/>
                <a:ea typeface="Malgun Gothic" panose="020B0503020000020004" pitchFamily="34" charset="-127"/>
                <a:cs typeface="宋体" panose="02010600030101010101" pitchFamily="2" charset="-122"/>
              </a:rPr>
              <a:t>0.6985 0.6985 0.6831 0.6831 0.6097 0.4306</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Since all the points lie within the unit circle, this confirms the stability of the coefficients and further validates the robustness of our results.</a:t>
            </a:r>
          </a:p>
          <a:p>
            <a:r>
              <a:rPr lang="en-US" altLang="zh-CN" dirty="0">
                <a:latin typeface="Times New Roman" panose="02020603050405020304" pitchFamily="18" charset="0"/>
                <a:cs typeface="Times New Roman" panose="02020603050405020304" pitchFamily="18" charset="0"/>
              </a:rPr>
              <a:t>This stability check was performed across all models in each district, with all results confirming stability.</a:t>
            </a:r>
          </a:p>
        </p:txBody>
      </p:sp>
      <p:pic>
        <p:nvPicPr>
          <p:cNvPr id="2" name="图片 1" descr="图表&#10;&#10;描述已自动生成">
            <a:extLst>
              <a:ext uri="{FF2B5EF4-FFF2-40B4-BE49-F238E27FC236}">
                <a16:creationId xmlns:a16="http://schemas.microsoft.com/office/drawing/2014/main" id="{296924C0-B7EF-0536-1FC8-6D5EE4722CC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13155" y="857251"/>
            <a:ext cx="4728252" cy="4728252"/>
          </a:xfrm>
          <a:prstGeom prst="rect">
            <a:avLst/>
          </a:prstGeom>
        </p:spPr>
      </p:pic>
    </p:spTree>
    <p:extLst>
      <p:ext uri="{BB962C8B-B14F-4D97-AF65-F5344CB8AC3E}">
        <p14:creationId xmlns:p14="http://schemas.microsoft.com/office/powerpoint/2010/main" val="428329743"/>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格 7">
            <a:extLst>
              <a:ext uri="{FF2B5EF4-FFF2-40B4-BE49-F238E27FC236}">
                <a16:creationId xmlns:a16="http://schemas.microsoft.com/office/drawing/2014/main" id="{43C34B55-5612-BFBB-4E2B-0E5C86C0EDA8}"/>
              </a:ext>
            </a:extLst>
          </p:cNvPr>
          <p:cNvGraphicFramePr>
            <a:graphicFrameLocks noGrp="1"/>
          </p:cNvGraphicFramePr>
          <p:nvPr/>
        </p:nvGraphicFramePr>
        <p:xfrm>
          <a:off x="0" y="0"/>
          <a:ext cx="12192000" cy="6959907"/>
        </p:xfrm>
        <a:graphic>
          <a:graphicData uri="http://schemas.openxmlformats.org/drawingml/2006/table">
            <a:tbl>
              <a:tblPr/>
              <a:tblGrid>
                <a:gridCol w="1524000">
                  <a:extLst>
                    <a:ext uri="{9D8B030D-6E8A-4147-A177-3AD203B41FA5}">
                      <a16:colId xmlns:a16="http://schemas.microsoft.com/office/drawing/2014/main" val="2870205028"/>
                    </a:ext>
                  </a:extLst>
                </a:gridCol>
                <a:gridCol w="1524000">
                  <a:extLst>
                    <a:ext uri="{9D8B030D-6E8A-4147-A177-3AD203B41FA5}">
                      <a16:colId xmlns:a16="http://schemas.microsoft.com/office/drawing/2014/main" val="244720250"/>
                    </a:ext>
                  </a:extLst>
                </a:gridCol>
                <a:gridCol w="1524000">
                  <a:extLst>
                    <a:ext uri="{9D8B030D-6E8A-4147-A177-3AD203B41FA5}">
                      <a16:colId xmlns:a16="http://schemas.microsoft.com/office/drawing/2014/main" val="218782454"/>
                    </a:ext>
                  </a:extLst>
                </a:gridCol>
                <a:gridCol w="1524000">
                  <a:extLst>
                    <a:ext uri="{9D8B030D-6E8A-4147-A177-3AD203B41FA5}">
                      <a16:colId xmlns:a16="http://schemas.microsoft.com/office/drawing/2014/main" val="1409557986"/>
                    </a:ext>
                  </a:extLst>
                </a:gridCol>
                <a:gridCol w="1524000">
                  <a:extLst>
                    <a:ext uri="{9D8B030D-6E8A-4147-A177-3AD203B41FA5}">
                      <a16:colId xmlns:a16="http://schemas.microsoft.com/office/drawing/2014/main" val="3826442396"/>
                    </a:ext>
                  </a:extLst>
                </a:gridCol>
                <a:gridCol w="1524000">
                  <a:extLst>
                    <a:ext uri="{9D8B030D-6E8A-4147-A177-3AD203B41FA5}">
                      <a16:colId xmlns:a16="http://schemas.microsoft.com/office/drawing/2014/main" val="3628015820"/>
                    </a:ext>
                  </a:extLst>
                </a:gridCol>
                <a:gridCol w="1524000">
                  <a:extLst>
                    <a:ext uri="{9D8B030D-6E8A-4147-A177-3AD203B41FA5}">
                      <a16:colId xmlns:a16="http://schemas.microsoft.com/office/drawing/2014/main" val="2084200637"/>
                    </a:ext>
                  </a:extLst>
                </a:gridCol>
                <a:gridCol w="1524000">
                  <a:extLst>
                    <a:ext uri="{9D8B030D-6E8A-4147-A177-3AD203B41FA5}">
                      <a16:colId xmlns:a16="http://schemas.microsoft.com/office/drawing/2014/main" val="2060869715"/>
                    </a:ext>
                  </a:extLst>
                </a:gridCol>
              </a:tblGrid>
              <a:tr h="223024">
                <a:tc gridSpan="8">
                  <a:txBody>
                    <a:bodyPr/>
                    <a:lstStyle/>
                    <a:p>
                      <a:pPr algn="just" fontAlgn="ctr"/>
                      <a:r>
                        <a:rPr lang="en-US" sz="1800" b="1" i="1" u="none" strike="noStrike" dirty="0">
                          <a:solidFill>
                            <a:srgbClr val="000000"/>
                          </a:solidFill>
                          <a:effectLst/>
                          <a:latin typeface="Times New Roman" panose="02020603050405020304" pitchFamily="18" charset="0"/>
                          <a:ea typeface="等线" panose="02010600030101010101" pitchFamily="2" charset="-122"/>
                        </a:rPr>
                        <a:t>Estimation results for equation mobility: </a:t>
                      </a:r>
                      <a:endParaRPr lang="zh-CN" sz="1800" b="1" i="1"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55875333"/>
                  </a:ext>
                </a:extLst>
              </a:tr>
              <a:tr h="236963">
                <a:tc gridSpan="8">
                  <a:txBody>
                    <a:bodyPr/>
                    <a:lstStyle/>
                    <a:p>
                      <a:pPr algn="just" fontAlgn="ctr"/>
                      <a:r>
                        <a:rPr lang="en-US" sz="1800" b="1" i="1" u="none" strike="noStrike" dirty="0">
                          <a:solidFill>
                            <a:srgbClr val="000000"/>
                          </a:solidFill>
                          <a:effectLst/>
                          <a:latin typeface="Times New Roman" panose="02020603050405020304" pitchFamily="18" charset="0"/>
                          <a:ea typeface="等线" panose="02010600030101010101" pitchFamily="2" charset="-122"/>
                        </a:rPr>
                        <a:t>mobility = incidences.l1 + mobility.l1 + policy.l1 + incidences.l2 + mobility.l2 + policy.l2 + const + trend + </a:t>
                      </a:r>
                      <a:r>
                        <a:rPr lang="en-US" sz="1800" b="1" i="1" u="none" strike="noStrike" dirty="0" err="1">
                          <a:solidFill>
                            <a:srgbClr val="000000"/>
                          </a:solidFill>
                          <a:effectLst/>
                          <a:latin typeface="Times New Roman" panose="02020603050405020304" pitchFamily="18" charset="0"/>
                          <a:ea typeface="等线" panose="02010600030101010101" pitchFamily="2" charset="-122"/>
                        </a:rPr>
                        <a:t>vaccination_rate</a:t>
                      </a:r>
                      <a:endParaRPr lang="zh-CN" sz="1800" b="1" i="1"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777462131"/>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DIST</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dirty="0">
                          <a:solidFill>
                            <a:srgbClr val="000000"/>
                          </a:solidFill>
                          <a:effectLst/>
                          <a:latin typeface="Times New Roman" panose="02020603050405020304" pitchFamily="18" charset="0"/>
                          <a:ea typeface="等线" panose="02010600030101010101" pitchFamily="2" charset="-122"/>
                        </a:rPr>
                        <a:t>Incidence.l1</a:t>
                      </a:r>
                      <a:endParaRPr lang="zh-CN" sz="1200" b="0" i="0"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Incidence.l2</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Mobility.l1</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Mobility.l2</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Policy.l1</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Policy.l2</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altLang="zh-CN" sz="1200" b="0" i="0" u="none" strike="noStrike" dirty="0" err="1">
                          <a:solidFill>
                            <a:srgbClr val="000000"/>
                          </a:solidFill>
                          <a:effectLst/>
                          <a:latin typeface="Times New Roman" panose="02020603050405020304" pitchFamily="18" charset="0"/>
                          <a:ea typeface="等线" panose="02010600030101010101" pitchFamily="2" charset="-122"/>
                        </a:rPr>
                        <a:t>Vacc_rate</a:t>
                      </a:r>
                      <a:endParaRPr lang="zh-CN" sz="1200" b="0" i="0"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81047733"/>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Total</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-0.046 (0.014)**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0.002 (0.016)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0.249 (0.158)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0.075 (0.152)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-2.054 (0.910)**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1.249 (0.819)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2.225 (0.694)**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62576852"/>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Jung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-0.058 (0.040)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-0.048 (0.044)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-0.035 (0.157)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-0.157 (0.157)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-0.375 (0.093)**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0.091 (0.082)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0.249 (0.068)**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56635120"/>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Jongno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-0.069 (0.036)*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-0.001 (0.036)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0.246 (0.176)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0.086 (0.180)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-0.263 (0.089)**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0.155 (0.077)**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0.178 (0.078)**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46731317"/>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Gangnam</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-0.061 (0.038)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0.028 (0.041)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0.080 (0.148)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-0.069 (0.149)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-0.561 (0.176)**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0.093 (0.164)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0.186 (0.094)*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92110906"/>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Yeongdeungpo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-0.033 (0.015)**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-0.026 (0.017)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0.237 (0.149)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0.088 (0.149)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-0.140 (0.063)**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0.104 (0.056)*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0.143 (0.046)**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57038246"/>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Seocho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-0.076 (0.030)**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0.026 (0.032)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0.120 (0.148)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0.034 (0.148)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-0.254 (0.100)**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0.040 (0.091)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0.074 (0.049)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3121887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Geumcheon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-0.032 (0.011)**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-0.010 (0.013)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-0.102 (0.136)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-0.126 (0.135)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-0.048 (0.020)**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0.002 (0.019)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0.084 (0.024)**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74001409"/>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Yongsan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-0.019 (0.012)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-0.003 (0.013)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0.597 (0.160)**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0.189 (0.168)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-0.062 (0.036)*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0.080 (0.033)**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0.017 (0.020)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03643883"/>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Mapo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-0.042 (0.016)**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0.008 (0.017)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0.543 (0.151)**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0.251 (0.154)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-0.067 (0.060)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0.123 (0.053)**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0.030 (0.034)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2259619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Seongdong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-0.015 (0.012)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-0.022 (0.012)*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0.287 (0.151)*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0.044 (0.152)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-0.069 (0.034)**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0.033 (0.031)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0.043 (0.019)**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13991968"/>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Dongdaemun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-0.014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0.004 (0.006)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0.498 (0.146)**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0.134 (0.145)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-0.063 (0.024)**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0.059 (0.022)**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0.034 (0.020)*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35685209"/>
                  </a:ext>
                </a:extLst>
              </a:tr>
              <a:tr h="236963">
                <a:tc>
                  <a:txBody>
                    <a:bodyPr/>
                    <a:lstStyle/>
                    <a:p>
                      <a:pPr algn="just" fontAlgn="ctr"/>
                      <a:r>
                        <a:rPr lang="en-US" sz="1200" b="0" i="0" u="none" strike="noStrike" dirty="0" err="1">
                          <a:solidFill>
                            <a:srgbClr val="000000"/>
                          </a:solidFill>
                          <a:effectLst/>
                          <a:latin typeface="Times New Roman" panose="02020603050405020304" pitchFamily="18" charset="0"/>
                          <a:ea typeface="等线" panose="02010600030101010101" pitchFamily="2" charset="-122"/>
                        </a:rPr>
                        <a:t>Seodaemun</a:t>
                      </a:r>
                      <a:endParaRPr lang="zh-CN" sz="1200" b="0" i="0"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-0.028 (0.010)**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0.008 (0.011)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0.504 (0.152)**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0.100 (0.150)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-0.053 (0.026)**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0.052 (0.023)**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0.023 (0.017)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7815371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Guro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-0.014 (0.006)**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0.005 (0.006)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0.664 (0.145)**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-0.237 (0.144)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-0.037 (0.027)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0.009 (0.027)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0.041 (0.030)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344954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Songpa</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-0.014 (0.008)*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-0.002 (0.009)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0.522 (0.167)**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0.128 (0.172)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-0.103 (0.057)*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0.099 (0.050)*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0.064 (0.036)*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4966319"/>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Gangseo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-0.012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-0.007 (0.006)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0.468 (0.161)**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-0.020 (0.150)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-0.050 (0.027)*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0.032 (0.026)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0.055 (0.019)**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58025728"/>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Seongbuk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-0.015 (0.004)**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-0.001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0.782 (0.156)**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0.120 (0.152)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-0.004 (0.016)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0.033 (0.015)**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0.025 (0.013)*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09463286"/>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Gwangjin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-0.008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-0.002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0.866 (0.144)**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0.177 (0.160)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-0.013 (0.021)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0.059 (0.020)**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-0.002 (0.012)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65773514"/>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Dongjak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-0.022 (0.007)**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0.008 (0.008)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0.691 (0.153)**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0.125 (0.155)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-0.004 (0.023)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0.026 (0.022)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0.011 (0.012)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21239863"/>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Gangdong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-0.009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-0.001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0.699 (0.163)**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0.176 (0.165)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-0.027 (0.019)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0.047 (0.017)**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0.016 (0.013)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55088086"/>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Nowon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-0.015 (0.006)**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-0.002 (0.006)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0.723 (0.153)**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0.148 (0.152)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-0.017 (0.020)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0.043 (0.019)**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0.018 (0.014)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55073832"/>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Gangbuk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-0.012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0.000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0.625 (0.145)**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0.166 (0.144)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-0.017 (0.013)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0.031 (0.012)**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0.017 (0.011)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93850"/>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Yangcheon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-0.019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0.006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0.798 (0.139)**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-0.076 (0.132)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-0.019 (0.014)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0.027 (0.014)*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0.011 (0.009)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35302860"/>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Jungnang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-0.011 (0.004)**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0.003 (0.004)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0.515 (0.138)**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0.224 (0.134)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-0.011 (0.012)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0.020 (0.011)*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0.007 (0.008)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0946108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Dobong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-0.007 (0.004)*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-0.005 (0.005)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0.545 (0.129)**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0.172 (0.134)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-0.015 (0.011)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0.020 (0.010)*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0.014 (0.008)*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46159147"/>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Gwanak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-0.007 (0.003)*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0.001 (0.004)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0.891 (0.153)**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-0.096 (0.157)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-0.011 (0.021)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0.029 (0.019)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0.007 (0.010)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32506688"/>
                  </a:ext>
                </a:extLst>
              </a:tr>
              <a:tr h="236963">
                <a:tc>
                  <a:txBody>
                    <a:bodyPr/>
                    <a:lstStyle/>
                    <a:p>
                      <a:pPr algn="just" fontAlgn="ctr"/>
                      <a:r>
                        <a:rPr lang="en-US" sz="1200" b="0" i="0" u="none" strike="noStrike" dirty="0" err="1">
                          <a:solidFill>
                            <a:srgbClr val="000000"/>
                          </a:solidFill>
                          <a:effectLst/>
                          <a:latin typeface="Times New Roman" panose="02020603050405020304" pitchFamily="18" charset="0"/>
                          <a:ea typeface="等线" panose="02010600030101010101" pitchFamily="2" charset="-122"/>
                        </a:rPr>
                        <a:t>Eunpyeong</a:t>
                      </a:r>
                      <a:endParaRPr lang="zh-CN" sz="1200" b="0" i="0"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-0.007 (0.004)*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0.003 (0.004)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0.525 (0.132)**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0.230 (0.137)*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-0.021 (0.013)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0.028 (0.012)**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0.006 (0.009)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95466560"/>
                  </a:ext>
                </a:extLst>
              </a:tr>
            </a:tbl>
          </a:graphicData>
        </a:graphic>
      </p:graphicFrame>
    </p:spTree>
    <p:extLst>
      <p:ext uri="{BB962C8B-B14F-4D97-AF65-F5344CB8AC3E}">
        <p14:creationId xmlns:p14="http://schemas.microsoft.com/office/powerpoint/2010/main" val="39433106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格 6">
            <a:extLst>
              <a:ext uri="{FF2B5EF4-FFF2-40B4-BE49-F238E27FC236}">
                <a16:creationId xmlns:a16="http://schemas.microsoft.com/office/drawing/2014/main" id="{A38443E9-6902-99B0-A658-581DD1FFE906}"/>
              </a:ext>
            </a:extLst>
          </p:cNvPr>
          <p:cNvGraphicFramePr>
            <a:graphicFrameLocks noGrp="1"/>
          </p:cNvGraphicFramePr>
          <p:nvPr/>
        </p:nvGraphicFramePr>
        <p:xfrm>
          <a:off x="0" y="0"/>
          <a:ext cx="12192000" cy="6959907"/>
        </p:xfrm>
        <a:graphic>
          <a:graphicData uri="http://schemas.openxmlformats.org/drawingml/2006/table">
            <a:tbl>
              <a:tblPr/>
              <a:tblGrid>
                <a:gridCol w="1524000">
                  <a:extLst>
                    <a:ext uri="{9D8B030D-6E8A-4147-A177-3AD203B41FA5}">
                      <a16:colId xmlns:a16="http://schemas.microsoft.com/office/drawing/2014/main" val="2870205028"/>
                    </a:ext>
                  </a:extLst>
                </a:gridCol>
                <a:gridCol w="1524000">
                  <a:extLst>
                    <a:ext uri="{9D8B030D-6E8A-4147-A177-3AD203B41FA5}">
                      <a16:colId xmlns:a16="http://schemas.microsoft.com/office/drawing/2014/main" val="244720250"/>
                    </a:ext>
                  </a:extLst>
                </a:gridCol>
                <a:gridCol w="1524000">
                  <a:extLst>
                    <a:ext uri="{9D8B030D-6E8A-4147-A177-3AD203B41FA5}">
                      <a16:colId xmlns:a16="http://schemas.microsoft.com/office/drawing/2014/main" val="218782454"/>
                    </a:ext>
                  </a:extLst>
                </a:gridCol>
                <a:gridCol w="1524000">
                  <a:extLst>
                    <a:ext uri="{9D8B030D-6E8A-4147-A177-3AD203B41FA5}">
                      <a16:colId xmlns:a16="http://schemas.microsoft.com/office/drawing/2014/main" val="1409557986"/>
                    </a:ext>
                  </a:extLst>
                </a:gridCol>
                <a:gridCol w="1524000">
                  <a:extLst>
                    <a:ext uri="{9D8B030D-6E8A-4147-A177-3AD203B41FA5}">
                      <a16:colId xmlns:a16="http://schemas.microsoft.com/office/drawing/2014/main" val="3826442396"/>
                    </a:ext>
                  </a:extLst>
                </a:gridCol>
                <a:gridCol w="1524000">
                  <a:extLst>
                    <a:ext uri="{9D8B030D-6E8A-4147-A177-3AD203B41FA5}">
                      <a16:colId xmlns:a16="http://schemas.microsoft.com/office/drawing/2014/main" val="3628015820"/>
                    </a:ext>
                  </a:extLst>
                </a:gridCol>
                <a:gridCol w="1524000">
                  <a:extLst>
                    <a:ext uri="{9D8B030D-6E8A-4147-A177-3AD203B41FA5}">
                      <a16:colId xmlns:a16="http://schemas.microsoft.com/office/drawing/2014/main" val="2084200637"/>
                    </a:ext>
                  </a:extLst>
                </a:gridCol>
                <a:gridCol w="1524000">
                  <a:extLst>
                    <a:ext uri="{9D8B030D-6E8A-4147-A177-3AD203B41FA5}">
                      <a16:colId xmlns:a16="http://schemas.microsoft.com/office/drawing/2014/main" val="2060869715"/>
                    </a:ext>
                  </a:extLst>
                </a:gridCol>
              </a:tblGrid>
              <a:tr h="223024">
                <a:tc gridSpan="8">
                  <a:txBody>
                    <a:bodyPr/>
                    <a:lstStyle/>
                    <a:p>
                      <a:pPr algn="just" fontAlgn="ctr"/>
                      <a:r>
                        <a:rPr lang="en-US" sz="1800" b="1" i="1" u="none" strike="noStrike" dirty="0">
                          <a:solidFill>
                            <a:srgbClr val="000000"/>
                          </a:solidFill>
                          <a:effectLst/>
                          <a:latin typeface="Times New Roman" panose="02020603050405020304" pitchFamily="18" charset="0"/>
                          <a:ea typeface="等线" panose="02010600030101010101" pitchFamily="2" charset="-122"/>
                        </a:rPr>
                        <a:t>Estimation results for equation mobility: </a:t>
                      </a:r>
                      <a:endParaRPr lang="zh-CN" sz="1800" b="1" i="1"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55875333"/>
                  </a:ext>
                </a:extLst>
              </a:tr>
              <a:tr h="236963">
                <a:tc gridSpan="8">
                  <a:txBody>
                    <a:bodyPr/>
                    <a:lstStyle/>
                    <a:p>
                      <a:pPr algn="just" fontAlgn="ctr"/>
                      <a:r>
                        <a:rPr lang="en-US" sz="1800" b="1" i="1" u="none" strike="noStrike" dirty="0">
                          <a:solidFill>
                            <a:srgbClr val="000000"/>
                          </a:solidFill>
                          <a:effectLst/>
                          <a:latin typeface="Times New Roman" panose="02020603050405020304" pitchFamily="18" charset="0"/>
                          <a:ea typeface="等线" panose="02010600030101010101" pitchFamily="2" charset="-122"/>
                        </a:rPr>
                        <a:t>incidences = incidences.l1 + mobility.l1 + policy.l1 + incidences.l2 + mobility.l2 + policy.l2 + const + trend + </a:t>
                      </a:r>
                      <a:r>
                        <a:rPr lang="en-US" sz="1800" b="1" i="1" u="none" strike="noStrike" dirty="0" err="1">
                          <a:solidFill>
                            <a:srgbClr val="000000"/>
                          </a:solidFill>
                          <a:effectLst/>
                          <a:latin typeface="Times New Roman" panose="02020603050405020304" pitchFamily="18" charset="0"/>
                          <a:ea typeface="等线" panose="02010600030101010101" pitchFamily="2" charset="-122"/>
                        </a:rPr>
                        <a:t>vaccination_rate</a:t>
                      </a:r>
                      <a:endParaRPr lang="zh-CN" sz="1800" b="1" i="1"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777462131"/>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DIST</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dirty="0">
                          <a:solidFill>
                            <a:srgbClr val="000000"/>
                          </a:solidFill>
                          <a:effectLst/>
                          <a:latin typeface="Times New Roman" panose="02020603050405020304" pitchFamily="18" charset="0"/>
                          <a:ea typeface="等线" panose="02010600030101010101" pitchFamily="2" charset="-122"/>
                        </a:rPr>
                        <a:t>Incidence.l1</a:t>
                      </a:r>
                      <a:endParaRPr lang="zh-CN" sz="1200" b="0" i="0"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Incidence.l2</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Mobility.l1</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Mobility.l2</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Policy.l1</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Policy.l2</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altLang="zh-CN" sz="1200" b="0" i="0" u="none" strike="noStrike" dirty="0" err="1">
                          <a:solidFill>
                            <a:srgbClr val="000000"/>
                          </a:solidFill>
                          <a:effectLst/>
                          <a:latin typeface="Times New Roman" panose="02020603050405020304" pitchFamily="18" charset="0"/>
                          <a:ea typeface="等线" panose="02010600030101010101" pitchFamily="2" charset="-122"/>
                        </a:rPr>
                        <a:t>Vacc_rate</a:t>
                      </a:r>
                      <a:endParaRPr lang="zh-CN" sz="1200" b="0" i="0"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81047733"/>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Total</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1.242 (0.110)**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-0.632 (0.129)**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-2.095 (1.263)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2.238 (1.220)*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1.747 (7.290)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2.538 (6.559)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16.688 (5.560)**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62576852"/>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Jung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1.102 (0.100)**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-0.590 (0.108)**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0.016 (0.391)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0.797 (0.391)**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0.422 (0.230)*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0.010 (0.204)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0.386 (0.168)**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56635120"/>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Jongno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0.905 (0.128)**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-0.428 (0.130)**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-1.323 (0.626)**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0.034 (0.640)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-0.135 (0.318)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-0.129 (0.275)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0.748 (0.279)**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46731317"/>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Gangnam</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0.867 (0.125)**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0.024 (0.134)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-0.366 (0.488)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0.963 (0.491)*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-0.791 (0.583)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0.748 (0.543)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-0.359 (0.309)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92110906"/>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Yeongdeungpo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0.504 (0.130)**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0.222 (0.142)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-1.077 (1.275)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2.500 (1.274)*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0.688 (0.543)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-0.359 (0.476)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0.928 (0.398)**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57038246"/>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Seocho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0.853 (0.130)**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-0.074 (0.136)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0.211 (0.638)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0.465 (0.636)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0.024 (0.432)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-0.241 (0.392)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0.172 (0.210)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3121887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Geumcheon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0.548 (0.161)**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-0.134 (0.180)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-0.862 (1.917)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4.808 (1.895)**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0.463 (0.280)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-0.060 (0.269)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1.231 (0.335)**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74001409"/>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Yongsan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0.588 (0.126)**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-0.054 (0.132)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-2.322 (1.684)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3.292 (1.776)*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0.240 (0.384)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-0.034 (0.345)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0.023 (0.214)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03643883"/>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Mapo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1.082 (0.126)**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-0.388 (0.139)**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-0.579 (1.216)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0.065 (1.241)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0.042 (0.481)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-0.205 (0.425)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0.309 (0.275)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2259619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Seongdong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0.529 (0.133)**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0.013 (0.140)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-0.681 (1.698)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2.418 (1.712)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0.233 (0.379)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-0.083 (0.343)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0.225 (0.210)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13991968"/>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Dongdaemun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0.833 (0.112)**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-0.494 (0.120)**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-8.239 (3.009)**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8.891 (2.993)**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-0.148 (0.503)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0.506 (0.456)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1.702 (0.405)**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35685209"/>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Seodaemun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0.667 (0.131)**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0.046 (0.158)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-2.436 (2.092)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3.929 (2.074)*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0.451 (0.352)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-0.262 (0.315)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0.111 (0.234)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7815371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Guro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0.642 (0.120)**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-0.101 (0.125)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-9.015 (2.796)**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9.902 (2.784)**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-0.211 (0.516)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0.577 (0.515)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2.231 (0.581)**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344954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Songpa</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1.016 (0.118)**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-0.507 (0.128)**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-0.799 (2.460)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1.632 (2.538)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0.221 (0.847)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0.142 (0.738)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1.241 (0.531)**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94966319"/>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Gangseo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0.825 (0.141)**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-0.060 (0.155)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-2.703 (4.360)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2.034 (4.054)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-0.419 (0.720)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-0.145 (0.703)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0.825 (0.510)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58025728"/>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Seongbuk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0.699 (0.138)**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-0.574 (0.152)**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-8.176 (5.003)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2.380 (4.867)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-0.097 (0.505)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-0.144 (0.487)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2.094 (0.424)**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09463286"/>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Gwangjin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0.475 (0.127)**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0.138 (0.136)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-4.049 (3.769)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6.533 (4.178)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0.249 (0.554)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0.212 (0.519)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-0.004 (0.318)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65773514"/>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Dongjak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0.780 (0.127)**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0.019 (0.139)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2.418 (2.815)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-3.052 (2.856)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0.774 (0.434)*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-1.157 (0.398)**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0.280 (0.229)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21239863"/>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Gangdong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0.545 (0.124)**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-0.303 (0.130)**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-2.378 (4.051)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1.345 (4.109)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0.647 (0.462)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-0.645 (0.428)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1.585 (0.335)**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55088086"/>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Nowon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0.568 (0.133)**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-0.268 (0.144)*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-2.999 (3.678)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-1.675 (3.642)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0.059 (0.472)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-0.641 (0.451)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1.481 (0.335)**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55073832"/>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Gangbuk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0.612 (0.143)**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-0.228 (0.148)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0.276 (4.421)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-1.560 (4.387)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0.135 (0.411)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-0.125 (0.381)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0.978 (0.327)**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693850"/>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Yangcheon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0.782 (0.146)**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-0.221 (0.167)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-0.975 (4.453)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-1.565 (4.219)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0.263 (0.459)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-0.309 (0.443)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0.614 (0.282)**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35302860"/>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Jungnang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0.683 (0.143)**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-0.208 (0.157)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-2.904 (5.560)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0.003 (5.426)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0.363 (0.494)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-0.353 (0.452)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0.551 (0.316)*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0946108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Dobong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0.703 (0.122)**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-0.308 (0.136)**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2.257 (3.832)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-3.408 (3.988)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0.416 (0.338)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-0.435 (0.305)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0.772 (0.224)**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46159147"/>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Gwanak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0.822 (0.140)**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-0.101 (0.145)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-6.201 (6.173)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2.750 (6.365)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0.220 (0.832)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-0.703 (0.785)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0.874 (0.406)**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32506688"/>
                  </a:ext>
                </a:extLst>
              </a:tr>
              <a:tr h="236963">
                <a:tc>
                  <a:txBody>
                    <a:bodyPr/>
                    <a:lstStyle/>
                    <a:p>
                      <a:pPr algn="just" fontAlgn="ctr"/>
                      <a:r>
                        <a:rPr lang="en-US" sz="1200" b="0" i="0" u="none" strike="noStrike" dirty="0" err="1">
                          <a:solidFill>
                            <a:srgbClr val="000000"/>
                          </a:solidFill>
                          <a:effectLst/>
                          <a:latin typeface="Times New Roman" panose="02020603050405020304" pitchFamily="18" charset="0"/>
                          <a:ea typeface="等线" panose="02010600030101010101" pitchFamily="2" charset="-122"/>
                        </a:rPr>
                        <a:t>Eunpyeong</a:t>
                      </a:r>
                      <a:endParaRPr lang="zh-CN" sz="1200" b="0" i="0"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0.935 (0.145)**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-0.445 (0.163)**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-2.770 (4.855)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1.384 (5.043)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0.551 (0.472)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-0.353 (0.429)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0.894 (0.326)**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95466560"/>
                  </a:ext>
                </a:extLst>
              </a:tr>
            </a:tbl>
          </a:graphicData>
        </a:graphic>
      </p:graphicFrame>
    </p:spTree>
    <p:extLst>
      <p:ext uri="{BB962C8B-B14F-4D97-AF65-F5344CB8AC3E}">
        <p14:creationId xmlns:p14="http://schemas.microsoft.com/office/powerpoint/2010/main" val="2550200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7690979" y="4763476"/>
            <a:ext cx="1606109" cy="378937"/>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dirty="0">
              <a:solidFill>
                <a:schemeClr val="tx1"/>
              </a:solidFill>
              <a:cs typeface="+mn-ea"/>
              <a:sym typeface="+mn-lt"/>
            </a:endParaRPr>
          </a:p>
        </p:txBody>
      </p:sp>
      <p:sp>
        <p:nvSpPr>
          <p:cNvPr id="30" name="TextBox 4">
            <a:extLst>
              <a:ext uri="{FF2B5EF4-FFF2-40B4-BE49-F238E27FC236}">
                <a16:creationId xmlns:a16="http://schemas.microsoft.com/office/drawing/2014/main" id="{EB684C7E-20A7-9694-F2D4-694B922B40F4}"/>
              </a:ext>
            </a:extLst>
          </p:cNvPr>
          <p:cNvSpPr txBox="1"/>
          <p:nvPr/>
        </p:nvSpPr>
        <p:spPr>
          <a:xfrm>
            <a:off x="-11291" y="857251"/>
            <a:ext cx="340238" cy="180306"/>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
        <p:nvSpPr>
          <p:cNvPr id="2" name="Title 1">
            <a:extLst>
              <a:ext uri="{FF2B5EF4-FFF2-40B4-BE49-F238E27FC236}">
                <a16:creationId xmlns:a16="http://schemas.microsoft.com/office/drawing/2014/main" id="{45D5CBD5-A9A4-BEDD-5667-77C5F922CB89}"/>
              </a:ext>
            </a:extLst>
          </p:cNvPr>
          <p:cNvSpPr txBox="1">
            <a:spLocks/>
          </p:cNvSpPr>
          <p:nvPr/>
        </p:nvSpPr>
        <p:spPr>
          <a:xfrm>
            <a:off x="331236" y="130440"/>
            <a:ext cx="8674240" cy="75184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altLang="zh-CN" sz="3200" b="1" dirty="0">
                <a:latin typeface="Times New Roman" panose="02020603050405020304" pitchFamily="18" charset="0"/>
                <a:cs typeface="Times New Roman" panose="02020603050405020304" pitchFamily="18" charset="0"/>
              </a:rPr>
              <a:t>Introduction</a:t>
            </a:r>
            <a:endParaRPr lang="en-US" sz="3200" b="1" dirty="0">
              <a:latin typeface="Times New Roman" panose="02020603050405020304" pitchFamily="18" charset="0"/>
              <a:cs typeface="Times New Roman" panose="02020603050405020304" pitchFamily="18" charset="0"/>
            </a:endParaRPr>
          </a:p>
        </p:txBody>
      </p:sp>
      <p:sp>
        <p:nvSpPr>
          <p:cNvPr id="3" name="직사각형 3">
            <a:extLst>
              <a:ext uri="{FF2B5EF4-FFF2-40B4-BE49-F238E27FC236}">
                <a16:creationId xmlns:a16="http://schemas.microsoft.com/office/drawing/2014/main" id="{2AD47789-F692-CFB0-3D81-34197797866F}"/>
              </a:ext>
            </a:extLst>
          </p:cNvPr>
          <p:cNvSpPr/>
          <p:nvPr/>
        </p:nvSpPr>
        <p:spPr>
          <a:xfrm flipH="1" flipV="1">
            <a:off x="115943" y="97319"/>
            <a:ext cx="116541" cy="77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8">
            <a:extLst>
              <a:ext uri="{FF2B5EF4-FFF2-40B4-BE49-F238E27FC236}">
                <a16:creationId xmlns:a16="http://schemas.microsoft.com/office/drawing/2014/main" id="{107A8EF2-08F4-F68D-4D92-FD70AABD9980}"/>
              </a:ext>
            </a:extLst>
          </p:cNvPr>
          <p:cNvSpPr/>
          <p:nvPr/>
        </p:nvSpPr>
        <p:spPr>
          <a:xfrm flipH="1" flipV="1">
            <a:off x="295236" y="97317"/>
            <a:ext cx="36000" cy="77535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ko-KR" altLang="en-US"/>
          </a:p>
        </p:txBody>
      </p:sp>
      <p:sp>
        <p:nvSpPr>
          <p:cNvPr id="7" name="Content Placeholder 2">
            <a:extLst>
              <a:ext uri="{FF2B5EF4-FFF2-40B4-BE49-F238E27FC236}">
                <a16:creationId xmlns:a16="http://schemas.microsoft.com/office/drawing/2014/main" id="{527068A8-66FD-0E95-40A7-95B97119B390}"/>
              </a:ext>
            </a:extLst>
          </p:cNvPr>
          <p:cNvSpPr txBox="1">
            <a:spLocks/>
          </p:cNvSpPr>
          <p:nvPr/>
        </p:nvSpPr>
        <p:spPr>
          <a:xfrm>
            <a:off x="457200" y="882280"/>
            <a:ext cx="11431412" cy="584528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solidFill>
                <a:srgbClr val="222222"/>
              </a:solidFill>
            </a:endParaRPr>
          </a:p>
          <a:p>
            <a:r>
              <a:rPr lang="en-US" altLang="zh-CN" sz="2000" dirty="0">
                <a:solidFill>
                  <a:srgbClr val="202020"/>
                </a:solidFill>
                <a:latin typeface="Times New Roman" panose="02020603050405020304" pitchFamily="18" charset="0"/>
                <a:cs typeface="Times New Roman" panose="02020603050405020304" pitchFamily="18" charset="0"/>
              </a:rPr>
              <a:t>COVID-19 Challenges: COVID-19 posed significant public health challenges globally, especially in densely populated cities with stringent policy measures.</a:t>
            </a:r>
          </a:p>
          <a:p>
            <a:endParaRPr lang="en-US" sz="2000" dirty="0">
              <a:solidFill>
                <a:srgbClr val="202020"/>
              </a:solidFill>
              <a:latin typeface="Times New Roman" panose="02020603050405020304" pitchFamily="18" charset="0"/>
              <a:cs typeface="Times New Roman" panose="02020603050405020304" pitchFamily="18" charset="0"/>
            </a:endParaRPr>
          </a:p>
          <a:p>
            <a:r>
              <a:rPr lang="en-US" altLang="zh-CN" sz="2000" dirty="0">
                <a:solidFill>
                  <a:srgbClr val="202020"/>
                </a:solidFill>
                <a:latin typeface="Times New Roman" panose="02020603050405020304" pitchFamily="18" charset="0"/>
                <a:cs typeface="Times New Roman" panose="02020603050405020304" pitchFamily="18" charset="0"/>
              </a:rPr>
              <a:t>Interrelated Dynamics: COVID-19 incidence, mobility, policy, and vaccination rates are closely linked. Early studies often missed how these interactions evolve over time.</a:t>
            </a:r>
            <a:endParaRPr lang="en-US" sz="2000" dirty="0">
              <a:solidFill>
                <a:srgbClr val="202020"/>
              </a:solidFill>
              <a:latin typeface="Times New Roman" panose="02020603050405020304" pitchFamily="18" charset="0"/>
              <a:cs typeface="Times New Roman" panose="02020603050405020304" pitchFamily="18" charset="0"/>
            </a:endParaRPr>
          </a:p>
          <a:p>
            <a:endParaRPr lang="en-US" altLang="zh-CN" sz="2000" dirty="0">
              <a:solidFill>
                <a:srgbClr val="202020"/>
              </a:solidFill>
              <a:latin typeface="Times New Roman" panose="02020603050405020304" pitchFamily="18" charset="0"/>
              <a:cs typeface="Times New Roman" panose="02020603050405020304" pitchFamily="18" charset="0"/>
            </a:endParaRPr>
          </a:p>
          <a:p>
            <a:r>
              <a:rPr lang="en-US" altLang="zh-CN" sz="2000" dirty="0">
                <a:solidFill>
                  <a:srgbClr val="202020"/>
                </a:solidFill>
                <a:latin typeface="Times New Roman" panose="02020603050405020304" pitchFamily="18" charset="0"/>
                <a:cs typeface="Times New Roman" panose="02020603050405020304" pitchFamily="18" charset="0"/>
              </a:rPr>
              <a:t>Seoul as a Case Study: As a densely populated city, Seoul's dynamic environment requires understanding the varying impacts of policies over time and regions for better public health management.</a:t>
            </a:r>
            <a:endParaRPr lang="en-US" sz="2000" dirty="0">
              <a:solidFill>
                <a:srgbClr val="202020"/>
              </a:solidFill>
              <a:latin typeface="Times New Roman" panose="02020603050405020304" pitchFamily="18" charset="0"/>
              <a:cs typeface="Times New Roman" panose="02020603050405020304" pitchFamily="18" charset="0"/>
            </a:endParaRPr>
          </a:p>
          <a:p>
            <a:endParaRPr lang="en-US" altLang="zh-CN" sz="2000" dirty="0">
              <a:solidFill>
                <a:srgbClr val="202020"/>
              </a:solidFill>
              <a:latin typeface="Times New Roman" panose="02020603050405020304" pitchFamily="18" charset="0"/>
              <a:cs typeface="Times New Roman" panose="02020603050405020304" pitchFamily="18" charset="0"/>
            </a:endParaRPr>
          </a:p>
          <a:p>
            <a:r>
              <a:rPr lang="en-US" altLang="zh-CN" sz="2000" dirty="0">
                <a:solidFill>
                  <a:srgbClr val="202020"/>
                </a:solidFill>
                <a:latin typeface="Times New Roman" panose="02020603050405020304" pitchFamily="18" charset="0"/>
                <a:cs typeface="Times New Roman" panose="02020603050405020304" pitchFamily="18" charset="0"/>
              </a:rPr>
              <a:t>Data: Using high-frequency telecom and policy data from July 2020 to November 2021, we examine the interactions between COVID-19 incidences, mobility, policies, and vaccination in 25 districts of Seoul.</a:t>
            </a:r>
          </a:p>
        </p:txBody>
      </p:sp>
    </p:spTree>
    <p:extLst>
      <p:ext uri="{BB962C8B-B14F-4D97-AF65-F5344CB8AC3E}">
        <p14:creationId xmlns:p14="http://schemas.microsoft.com/office/powerpoint/2010/main" val="2644635063"/>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a:extLst>
              <a:ext uri="{FF2B5EF4-FFF2-40B4-BE49-F238E27FC236}">
                <a16:creationId xmlns:a16="http://schemas.microsoft.com/office/drawing/2014/main" id="{1120B416-70BB-FA0F-5E8B-0D2F30342205}"/>
              </a:ext>
            </a:extLst>
          </p:cNvPr>
          <p:cNvGraphicFramePr>
            <a:graphicFrameLocks noGrp="1"/>
          </p:cNvGraphicFramePr>
          <p:nvPr/>
        </p:nvGraphicFramePr>
        <p:xfrm>
          <a:off x="0" y="0"/>
          <a:ext cx="12192000" cy="6959907"/>
        </p:xfrm>
        <a:graphic>
          <a:graphicData uri="http://schemas.openxmlformats.org/drawingml/2006/table">
            <a:tbl>
              <a:tblPr/>
              <a:tblGrid>
                <a:gridCol w="1524000">
                  <a:extLst>
                    <a:ext uri="{9D8B030D-6E8A-4147-A177-3AD203B41FA5}">
                      <a16:colId xmlns:a16="http://schemas.microsoft.com/office/drawing/2014/main" val="3793690408"/>
                    </a:ext>
                  </a:extLst>
                </a:gridCol>
                <a:gridCol w="1524000">
                  <a:extLst>
                    <a:ext uri="{9D8B030D-6E8A-4147-A177-3AD203B41FA5}">
                      <a16:colId xmlns:a16="http://schemas.microsoft.com/office/drawing/2014/main" val="998012679"/>
                    </a:ext>
                  </a:extLst>
                </a:gridCol>
                <a:gridCol w="1524000">
                  <a:extLst>
                    <a:ext uri="{9D8B030D-6E8A-4147-A177-3AD203B41FA5}">
                      <a16:colId xmlns:a16="http://schemas.microsoft.com/office/drawing/2014/main" val="863591778"/>
                    </a:ext>
                  </a:extLst>
                </a:gridCol>
                <a:gridCol w="1524000">
                  <a:extLst>
                    <a:ext uri="{9D8B030D-6E8A-4147-A177-3AD203B41FA5}">
                      <a16:colId xmlns:a16="http://schemas.microsoft.com/office/drawing/2014/main" val="3163137938"/>
                    </a:ext>
                  </a:extLst>
                </a:gridCol>
                <a:gridCol w="1524000">
                  <a:extLst>
                    <a:ext uri="{9D8B030D-6E8A-4147-A177-3AD203B41FA5}">
                      <a16:colId xmlns:a16="http://schemas.microsoft.com/office/drawing/2014/main" val="3351414290"/>
                    </a:ext>
                  </a:extLst>
                </a:gridCol>
                <a:gridCol w="1524000">
                  <a:extLst>
                    <a:ext uri="{9D8B030D-6E8A-4147-A177-3AD203B41FA5}">
                      <a16:colId xmlns:a16="http://schemas.microsoft.com/office/drawing/2014/main" val="4149153685"/>
                    </a:ext>
                  </a:extLst>
                </a:gridCol>
                <a:gridCol w="1524000">
                  <a:extLst>
                    <a:ext uri="{9D8B030D-6E8A-4147-A177-3AD203B41FA5}">
                      <a16:colId xmlns:a16="http://schemas.microsoft.com/office/drawing/2014/main" val="2823278623"/>
                    </a:ext>
                  </a:extLst>
                </a:gridCol>
                <a:gridCol w="1524000">
                  <a:extLst>
                    <a:ext uri="{9D8B030D-6E8A-4147-A177-3AD203B41FA5}">
                      <a16:colId xmlns:a16="http://schemas.microsoft.com/office/drawing/2014/main" val="448710053"/>
                    </a:ext>
                  </a:extLst>
                </a:gridCol>
              </a:tblGrid>
              <a:tr h="223024">
                <a:tc gridSpan="8">
                  <a:txBody>
                    <a:bodyPr/>
                    <a:lstStyle/>
                    <a:p>
                      <a:pPr algn="just" fontAlgn="ctr"/>
                      <a:r>
                        <a:rPr lang="en-US" sz="1800" b="1" i="1" u="none" strike="noStrike" dirty="0">
                          <a:solidFill>
                            <a:srgbClr val="000000"/>
                          </a:solidFill>
                          <a:effectLst/>
                          <a:latin typeface="Times New Roman" panose="02020603050405020304" pitchFamily="18" charset="0"/>
                          <a:ea typeface="等线" panose="02010600030101010101" pitchFamily="2" charset="-122"/>
                        </a:rPr>
                        <a:t>Estimation results for equation policy: </a:t>
                      </a:r>
                      <a:endParaRPr lang="zh-CN" sz="1800" b="1" i="1"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86409464"/>
                  </a:ext>
                </a:extLst>
              </a:tr>
              <a:tr h="236963">
                <a:tc gridSpan="8">
                  <a:txBody>
                    <a:bodyPr/>
                    <a:lstStyle/>
                    <a:p>
                      <a:pPr algn="just" fontAlgn="ctr"/>
                      <a:r>
                        <a:rPr lang="en-US" sz="1800" b="1" i="1" u="none" strike="noStrike" dirty="0">
                          <a:solidFill>
                            <a:srgbClr val="000000"/>
                          </a:solidFill>
                          <a:effectLst/>
                          <a:latin typeface="Times New Roman" panose="02020603050405020304" pitchFamily="18" charset="0"/>
                          <a:ea typeface="等线" panose="02010600030101010101" pitchFamily="2" charset="-122"/>
                        </a:rPr>
                        <a:t>policy = incidences.l1 + mobility.l1 + policy.l1 + incidences.l2 + mobility.l2 + policy.l2 + const + trend</a:t>
                      </a:r>
                      <a:endParaRPr lang="zh-CN" sz="1800" b="1" i="1"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05424922"/>
                  </a:ext>
                </a:extLst>
              </a:tr>
              <a:tr h="236963">
                <a:tc>
                  <a:txBody>
                    <a:bodyPr/>
                    <a:lstStyle/>
                    <a:p>
                      <a:pPr algn="just" fontAlgn="ctr"/>
                      <a:r>
                        <a:rPr lang="en-US" sz="1200" b="0" i="0" u="none" strike="noStrike" dirty="0">
                          <a:solidFill>
                            <a:srgbClr val="000000"/>
                          </a:solidFill>
                          <a:effectLst/>
                          <a:latin typeface="Times New Roman" panose="02020603050405020304" pitchFamily="18" charset="0"/>
                          <a:ea typeface="等线" panose="02010600030101010101" pitchFamily="2" charset="-122"/>
                        </a:rPr>
                        <a:t>DIST</a:t>
                      </a:r>
                      <a:endParaRPr lang="zh-CN" sz="1200" b="0" i="0"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dirty="0">
                          <a:solidFill>
                            <a:srgbClr val="000000"/>
                          </a:solidFill>
                          <a:effectLst/>
                          <a:latin typeface="Times New Roman" panose="02020603050405020304" pitchFamily="18" charset="0"/>
                          <a:ea typeface="等线" panose="02010600030101010101" pitchFamily="2" charset="-122"/>
                        </a:rPr>
                        <a:t>Incidence.l1</a:t>
                      </a:r>
                      <a:endParaRPr lang="zh-CN" sz="1200" b="0" i="0"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Incidence.l2</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Mobility.l1</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Mobility.l2</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Policy.l1</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Policy.l2</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just" fontAlgn="ctr"/>
                      <a:r>
                        <a:rPr lang="en-US" sz="1200" b="0" i="0" u="none" strike="noStrike" dirty="0" err="1">
                          <a:solidFill>
                            <a:srgbClr val="000000"/>
                          </a:solidFill>
                          <a:effectLst/>
                          <a:latin typeface="Times New Roman" panose="02020603050405020304" pitchFamily="18" charset="0"/>
                          <a:ea typeface="等线" panose="02010600030101010101" pitchFamily="2" charset="-122"/>
                        </a:rPr>
                        <a:t>Vacc_rate</a:t>
                      </a:r>
                      <a:endParaRPr lang="zh-CN" sz="1200" b="0" i="0" u="none" strike="noStrike" dirty="0">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2238259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Total</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-0.003 (0.004)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0.014 (0.004)**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-0.006 (0.042)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0.016 (0.041)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0.785 (0.242)**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-0.195 (0.218)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-0.576 (0.185)**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27216180"/>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Jung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-0.010 (0.105)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0.239 (0.113)**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-0.411 (0.408)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0.049 (0.409)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0.876 (0.241)**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-0.230 (0.213)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-0.408 (0.175)**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45152047"/>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Jongno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0.051 (0.112)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-0.001 (0.113)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-0.798 (0.547)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-0.348 (0.560)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0.721 (0.278)**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-0.286 (0.240)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-0.124 (0.244)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49507434"/>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Gangnam</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0.031 (0.048)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0.093 (0.052)*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-0.173 (0.190)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-0.051 (0.191)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0.693 (0.226)**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-0.045 (0.211)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-0.275 (0.120)**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37788859"/>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Yeongdeungpo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0.020 (0.058)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0.134 (0.064)**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-0.633 (0.572)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-0.184 (0.572)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0.721 (0.244)**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-0.251 (0.214)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-0.498 (0.179)**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88529354"/>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Seocho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0.001 (0.077)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0.145 (0.081)*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-0.294 (0.378)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-0.135 (0.377)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0.694 (0.256)**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-0.102 (0.232)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-0.155 (0.125)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29056823"/>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Geumcheon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0.334 (0.123)**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0.058 (0.137)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-0.054 (1.456)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-0.003 (1.439)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0.851 (0.213)**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-0.200 (0.204)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-0.850 (0.255)**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3893874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Yongsan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0.080 (0.082)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0.180 (0.087)**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-2.187 (1.101)*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0.674 (1.161)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0.558 (0.251)**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-0.036 (0.226)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-0.186 (0.140)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35634946"/>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Mapo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-0.037 (0.063)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0.227 (0.070)**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-0.329 (0.612)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-0.044 (0.624)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0.740 (0.242)**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-0.220 (0.214)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-0.339 (0.138)**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76129364"/>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Seongdong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0.055 (0.083)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0.170 (0.088)*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-1.524 (1.067)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-0.295 (1.076)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0.650 (0.238)**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-0.091 (0.216)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-0.285 (0.132)**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97750626"/>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Dongdaemun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0.011 (0.053)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0.101 (0.057)*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-0.744 (1.427)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-0.794 (1.420)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0.901 (0.238)**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-0.250 (0.216)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-0.410 (0.192)**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83343819"/>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Seodaemun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0.140 (0.086)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0.206 (0.103)*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-0.237 (1.364)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-0.262 (1.352)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0.763 (0.230)**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-0.223 (0.205)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-0.429 (0.152)**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1314985"/>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Guro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0.049 (0.053)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0.094 (0.056)*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-0.383 (1.244)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0.563 (1.239)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0.976 (0.230)**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-0.241 (0.229)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-0.841 (0.258)**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89833707"/>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Songpa</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-0.044 (0.035)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0.116 (0.038)**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-1.011 (0.734)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0.276 (0.757)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0.775 (0.253)**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-0.171 (0.220)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-0.318 (0.158)**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94694361"/>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Gangseo</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-0.023 (0.052)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0.134 (0.057)**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0.327 (1.592)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0.161 (1.480)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0.947 (0.263)**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-0.201 (0.257)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-0.384 (0.186)**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96284449"/>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Seongbuk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-0.024 (0.070)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0.115 (0.077)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-2.431 (2.552)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-0.185 (2.482)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0.675 (0.257)**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-0.157 (0.248)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-0.236 (0.216)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60579611"/>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Gwangjin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0.076 (0.055)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0.145 (0.059)**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-1.895 (1.628)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-1.032 (1.805)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0.579 (0.240)**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-0.224 (0.224)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-0.245 (0.137)*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779677"/>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Dongjak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0.154 (0.077)**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-0.001 (0.084)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-0.531 (1.706)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-1.483 (1.730)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0.682 (0.263)**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-0.204 (0.241)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-0.213 (0.139)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57878602"/>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Gangdong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-0.114 (0.070)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0.146 (0.074)*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-2.866 (2.295)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-0.935 (2.328)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0.768 (0.262)**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-0.284 (0.242)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-0.139 (0.190)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2082072"/>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Nowon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-0.109 (0.073)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0.140 (0.079)*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-1.052 (2.011)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-1.581 (1.991)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0.896 (0.258)**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-0.389 (0.246)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-0.077 (0.183)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42270320"/>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Gangbuk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-0.078 (0.083)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0.194 (0.086)**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0.249 (2.569)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-0.858 (2.548)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1.107 (0.239)**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-0.371 (0.221)*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-0.306 (0.190)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30990350"/>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Yangcheon</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0.044 (0.073)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0.198 (0.084)**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1.242 (2.230)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-1.061 (2.113)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0.880 (0.230)**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-0.292 (0.222)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-0.351 (0.141)**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25607252"/>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Jungnang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0.106 (0.069)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0.054 (0.075)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1.477 (2.667)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-3.602 (2.603)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0.871 (0.237)**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-0.291 (0.217)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-0.258 (0.151)*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81621381"/>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Dobong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-0.118 (0.077)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0.254 (0.086)**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-0.466 (2.418)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-3.413 (2.516)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0.828 (0.213)**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-0.257 (0.192)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-0.186 (0.141)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07480186"/>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Gwanak</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-0.039 (0.044)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0.087 (0.046)*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-1.145 (1.950)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-2.771 (2.010)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0.793 (0.263)**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-0.426 (0.248)*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-0.122 (0.128)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83019911"/>
                  </a:ext>
                </a:extLst>
              </a:tr>
              <a:tr h="236963">
                <a:tc>
                  <a:txBody>
                    <a:bodyPr/>
                    <a:lstStyle/>
                    <a:p>
                      <a:pPr algn="just" fontAlgn="ctr"/>
                      <a:r>
                        <a:rPr lang="en-US" sz="1200" b="0" i="0" u="none" strike="noStrike">
                          <a:solidFill>
                            <a:srgbClr val="000000"/>
                          </a:solidFill>
                          <a:effectLst/>
                          <a:latin typeface="Times New Roman" panose="02020603050405020304" pitchFamily="18" charset="0"/>
                          <a:ea typeface="等线" panose="02010600030101010101" pitchFamily="2" charset="-122"/>
                        </a:rPr>
                        <a:t>Eunpyeong</a:t>
                      </a:r>
                      <a:endParaRPr lang="zh-CN" sz="1200" b="0" i="0" u="none" strike="noStrike">
                        <a:solidFill>
                          <a:srgbClr val="000000"/>
                        </a:solidFill>
                        <a:effectLst/>
                        <a:latin typeface="Times New Roman" panose="02020603050405020304" pitchFamily="18" charset="0"/>
                        <a:ea typeface="等线" panose="02010600030101010101" pitchFamily="2" charset="-122"/>
                      </a:endParaRPr>
                    </a:p>
                  </a:txBody>
                  <a:tcPr marL="6633" marR="6633" marT="6633"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0.056 (0.062)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0.172 (0.069)**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0.058 (2.061)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-2.473 (2.141)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0.774 (0.200)**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a:solidFill>
                            <a:srgbClr val="000000"/>
                          </a:solidFill>
                          <a:effectLst/>
                          <a:latin typeface="Times New Roman" panose="02020603050405020304" pitchFamily="18" charset="0"/>
                          <a:ea typeface="宋体" panose="02010600030101010101" pitchFamily="2" charset="-122"/>
                        </a:rPr>
                        <a:t>-0.313 (0.182)*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en-US" altLang="zh-CN" sz="1200" b="0" i="0" u="none" strike="noStrike" dirty="0">
                          <a:solidFill>
                            <a:srgbClr val="000000"/>
                          </a:solidFill>
                          <a:effectLst/>
                          <a:latin typeface="Times New Roman" panose="02020603050405020304" pitchFamily="18" charset="0"/>
                          <a:ea typeface="宋体" panose="02010600030101010101" pitchFamily="2" charset="-122"/>
                        </a:rPr>
                        <a:t>-0.421 (0.138)**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97662989"/>
                  </a:ext>
                </a:extLst>
              </a:tr>
            </a:tbl>
          </a:graphicData>
        </a:graphic>
      </p:graphicFrame>
    </p:spTree>
    <p:extLst>
      <p:ext uri="{BB962C8B-B14F-4D97-AF65-F5344CB8AC3E}">
        <p14:creationId xmlns:p14="http://schemas.microsoft.com/office/powerpoint/2010/main" val="26870762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2BEF6-C75E-B423-5B73-211968C3EACD}"/>
              </a:ext>
            </a:extLst>
          </p:cNvPr>
          <p:cNvSpPr>
            <a:spLocks noGrp="1"/>
          </p:cNvSpPr>
          <p:nvPr>
            <p:ph type="title"/>
          </p:nvPr>
        </p:nvSpPr>
        <p:spPr>
          <a:xfrm>
            <a:off x="471942" y="20288"/>
            <a:ext cx="8743496" cy="1143000"/>
          </a:xfrm>
        </p:spPr>
        <p:txBody>
          <a:bodyPr>
            <a:normAutofit/>
          </a:bodyPr>
          <a:lstStyle/>
          <a:p>
            <a:pPr algn="l"/>
            <a:r>
              <a:rPr lang="en-US" sz="3200" b="1" dirty="0"/>
              <a:t>Existing evidence and motivation of the study</a:t>
            </a:r>
          </a:p>
        </p:txBody>
      </p:sp>
      <p:sp>
        <p:nvSpPr>
          <p:cNvPr id="7" name="TextBox 6">
            <a:extLst>
              <a:ext uri="{FF2B5EF4-FFF2-40B4-BE49-F238E27FC236}">
                <a16:creationId xmlns:a16="http://schemas.microsoft.com/office/drawing/2014/main" id="{69C1EE3A-A931-A2E4-CC04-49495078D6AD}"/>
              </a:ext>
            </a:extLst>
          </p:cNvPr>
          <p:cNvSpPr txBox="1"/>
          <p:nvPr/>
        </p:nvSpPr>
        <p:spPr>
          <a:xfrm>
            <a:off x="471942" y="928402"/>
            <a:ext cx="6355578" cy="5632311"/>
          </a:xfrm>
          <a:prstGeom prst="rect">
            <a:avLst/>
          </a:prstGeom>
          <a:noFill/>
        </p:spPr>
        <p:txBody>
          <a:bodyPr wrap="square">
            <a:spAutoFit/>
          </a:bodyPr>
          <a:lstStyle/>
          <a:p>
            <a:pPr marL="285750" indent="-285750">
              <a:buFont typeface="Wingdings" panose="05000000000000000000" pitchFamily="2" charset="2"/>
              <a:buChar char="Ø"/>
            </a:pPr>
            <a:r>
              <a:rPr lang="en-US" dirty="0">
                <a:solidFill>
                  <a:srgbClr val="0D0D0D"/>
                </a:solidFill>
                <a:latin typeface="Times New Roman" panose="02020603050405020304" pitchFamily="18" charset="0"/>
                <a:cs typeface="Times New Roman" panose="02020603050405020304" pitchFamily="18" charset="0"/>
              </a:rPr>
              <a:t>The study demonstrates that stricter social distancing policies in South Korea were associated with a significant reduction in COVID-19 cases and mobility, but also resulted in notable economic trade-offs, particularly in consumer spending (Kim, </a:t>
            </a:r>
            <a:r>
              <a:rPr lang="en-US" dirty="0" err="1">
                <a:solidFill>
                  <a:srgbClr val="0D0D0D"/>
                </a:solidFill>
                <a:latin typeface="Times New Roman" panose="02020603050405020304" pitchFamily="18" charset="0"/>
                <a:cs typeface="Times New Roman" panose="02020603050405020304" pitchFamily="18" charset="0"/>
              </a:rPr>
              <a:t>Kijin</a:t>
            </a:r>
            <a:r>
              <a:rPr lang="en-US" dirty="0">
                <a:solidFill>
                  <a:srgbClr val="0D0D0D"/>
                </a:solidFill>
                <a:latin typeface="Times New Roman" panose="02020603050405020304" pitchFamily="18" charset="0"/>
                <a:cs typeface="Times New Roman" panose="02020603050405020304" pitchFamily="18" charset="0"/>
              </a:rPr>
              <a:t>, et al. 2023).</a:t>
            </a:r>
          </a:p>
          <a:p>
            <a:pPr marL="285750" indent="-285750">
              <a:buFont typeface="Wingdings" panose="05000000000000000000" pitchFamily="2" charset="2"/>
              <a:buChar char="Ø"/>
            </a:pPr>
            <a:endParaRPr lang="en-US" dirty="0">
              <a:solidFill>
                <a:srgbClr val="333333"/>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a:solidFill>
                  <a:srgbClr val="0D0D0D"/>
                </a:solidFill>
                <a:latin typeface="Times New Roman" panose="02020603050405020304" pitchFamily="18" charset="0"/>
                <a:cs typeface="Times New Roman" panose="02020603050405020304" pitchFamily="18" charset="0"/>
              </a:rPr>
              <a:t>The study illustrates the dynamic impacts of COVID-19 incidences, economic mobility, and containment policies across multiple dimensions. Notably, a shock in containment policy leads to a swift decrease in economic mobility, with a delayed but clear reduction in COVID-19 cases (</a:t>
            </a:r>
            <a:r>
              <a:rPr lang="en-US" altLang="zh-CN" dirty="0" err="1">
                <a:solidFill>
                  <a:srgbClr val="0D0D0D"/>
                </a:solidFill>
                <a:latin typeface="Times New Roman" panose="02020603050405020304" pitchFamily="18" charset="0"/>
                <a:cs typeface="Times New Roman" panose="02020603050405020304" pitchFamily="18" charset="0"/>
              </a:rPr>
              <a:t>Camehl</a:t>
            </a:r>
            <a:r>
              <a:rPr lang="en-US" altLang="zh-CN" dirty="0">
                <a:solidFill>
                  <a:srgbClr val="0D0D0D"/>
                </a:solidFill>
                <a:latin typeface="Times New Roman" panose="02020603050405020304" pitchFamily="18" charset="0"/>
                <a:cs typeface="Times New Roman" panose="02020603050405020304" pitchFamily="18" charset="0"/>
              </a:rPr>
              <a:t> and Rieth, 2021).</a:t>
            </a:r>
          </a:p>
          <a:p>
            <a:pPr marL="285750" indent="-285750">
              <a:buFont typeface="Wingdings" panose="05000000000000000000" pitchFamily="2" charset="2"/>
              <a:buChar char="Ø"/>
            </a:pPr>
            <a:endParaRPr lang="en-US" altLang="zh-CN" dirty="0">
              <a:solidFill>
                <a:srgbClr val="0D0D0D"/>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a:solidFill>
                  <a:srgbClr val="0D0D0D"/>
                </a:solidFill>
                <a:latin typeface="Times New Roman" panose="02020603050405020304" pitchFamily="18" charset="0"/>
                <a:cs typeface="Times New Roman" panose="02020603050405020304" pitchFamily="18" charset="0"/>
              </a:rPr>
              <a:t>Existing studies either include extra variables or overlook vaccination, obscuring the unique interactions among incidences, mobility, policy, and vaccination.</a:t>
            </a:r>
          </a:p>
          <a:p>
            <a:pPr marL="285750" indent="-285750">
              <a:buFont typeface="Wingdings" panose="05000000000000000000" pitchFamily="2" charset="2"/>
              <a:buChar char="Ø"/>
            </a:pPr>
            <a:endParaRPr lang="en-US" altLang="zh-CN" dirty="0">
              <a:solidFill>
                <a:srgbClr val="0D0D0D"/>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altLang="zh-CN" dirty="0">
                <a:solidFill>
                  <a:srgbClr val="0D0D0D"/>
                </a:solidFill>
                <a:latin typeface="Times New Roman" panose="02020603050405020304" pitchFamily="18" charset="0"/>
                <a:cs typeface="Times New Roman" panose="02020603050405020304" pitchFamily="18" charset="0"/>
              </a:rPr>
              <a:t>No research has yet examined how these four factors interact at a district level within a single city, leaving gaps in understanding regional dynamics and local policy impacts.</a:t>
            </a:r>
            <a:endParaRPr lang="en-US" dirty="0">
              <a:solidFill>
                <a:srgbClr val="0D0D0D"/>
              </a:solidFill>
              <a:latin typeface="Times New Roman" panose="02020603050405020304" pitchFamily="18" charset="0"/>
              <a:cs typeface="Times New Roman" panose="02020603050405020304" pitchFamily="18" charset="0"/>
            </a:endParaRPr>
          </a:p>
        </p:txBody>
      </p:sp>
      <p:sp>
        <p:nvSpPr>
          <p:cNvPr id="4" name="직사각형 3">
            <a:extLst>
              <a:ext uri="{FF2B5EF4-FFF2-40B4-BE49-F238E27FC236}">
                <a16:creationId xmlns:a16="http://schemas.microsoft.com/office/drawing/2014/main" id="{2B0CA064-5146-C15E-C32B-8257CC265086}"/>
              </a:ext>
            </a:extLst>
          </p:cNvPr>
          <p:cNvSpPr/>
          <p:nvPr/>
        </p:nvSpPr>
        <p:spPr>
          <a:xfrm flipH="1" flipV="1">
            <a:off x="193898" y="97319"/>
            <a:ext cx="116541" cy="77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8">
            <a:extLst>
              <a:ext uri="{FF2B5EF4-FFF2-40B4-BE49-F238E27FC236}">
                <a16:creationId xmlns:a16="http://schemas.microsoft.com/office/drawing/2014/main" id="{64CF85EF-F7FF-648C-AD0C-821B942E91AA}"/>
              </a:ext>
            </a:extLst>
          </p:cNvPr>
          <p:cNvSpPr/>
          <p:nvPr/>
        </p:nvSpPr>
        <p:spPr>
          <a:xfrm flipH="1" flipV="1">
            <a:off x="373191" y="97317"/>
            <a:ext cx="36000" cy="77535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ko-KR" altLang="en-US"/>
          </a:p>
        </p:txBody>
      </p:sp>
      <p:pic>
        <p:nvPicPr>
          <p:cNvPr id="3" name="图片 2" descr="图表, 直方图&#10;&#10;描述已自动生成">
            <a:extLst>
              <a:ext uri="{FF2B5EF4-FFF2-40B4-BE49-F238E27FC236}">
                <a16:creationId xmlns:a16="http://schemas.microsoft.com/office/drawing/2014/main" id="{0F0FD366-0857-5745-21C8-0EE788A623EC}"/>
              </a:ext>
            </a:extLst>
          </p:cNvPr>
          <p:cNvPicPr>
            <a:picLocks noChangeAspect="1"/>
          </p:cNvPicPr>
          <p:nvPr/>
        </p:nvPicPr>
        <p:blipFill>
          <a:blip r:embed="rId3"/>
          <a:stretch>
            <a:fillRect/>
          </a:stretch>
        </p:blipFill>
        <p:spPr>
          <a:xfrm>
            <a:off x="6384208" y="794277"/>
            <a:ext cx="5787962" cy="2554249"/>
          </a:xfrm>
          <a:prstGeom prst="rect">
            <a:avLst/>
          </a:prstGeom>
        </p:spPr>
      </p:pic>
      <p:pic>
        <p:nvPicPr>
          <p:cNvPr id="9" name="图片 8" descr="图示&#10;&#10;描述已自动生成">
            <a:extLst>
              <a:ext uri="{FF2B5EF4-FFF2-40B4-BE49-F238E27FC236}">
                <a16:creationId xmlns:a16="http://schemas.microsoft.com/office/drawing/2014/main" id="{D808F6FC-F82C-7872-BED6-732AC672BD39}"/>
              </a:ext>
            </a:extLst>
          </p:cNvPr>
          <p:cNvPicPr>
            <a:picLocks noChangeAspect="1"/>
          </p:cNvPicPr>
          <p:nvPr/>
        </p:nvPicPr>
        <p:blipFill>
          <a:blip r:embed="rId4"/>
          <a:stretch>
            <a:fillRect/>
          </a:stretch>
        </p:blipFill>
        <p:spPr>
          <a:xfrm>
            <a:off x="7413224" y="3614057"/>
            <a:ext cx="3667701" cy="3243943"/>
          </a:xfrm>
          <a:prstGeom prst="rect">
            <a:avLst/>
          </a:prstGeom>
        </p:spPr>
      </p:pic>
    </p:spTree>
    <p:extLst>
      <p:ext uri="{BB962C8B-B14F-4D97-AF65-F5344CB8AC3E}">
        <p14:creationId xmlns:p14="http://schemas.microsoft.com/office/powerpoint/2010/main" val="44879369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a:extLst>
              <a:ext uri="{FF2B5EF4-FFF2-40B4-BE49-F238E27FC236}">
                <a16:creationId xmlns:a16="http://schemas.microsoft.com/office/drawing/2014/main" id="{5661F892-6D01-1266-08A9-9876CFC5EA02}"/>
              </a:ext>
            </a:extLst>
          </p:cNvPr>
          <p:cNvSpPr txBox="1"/>
          <p:nvPr/>
        </p:nvSpPr>
        <p:spPr>
          <a:xfrm>
            <a:off x="-11291" y="857251"/>
            <a:ext cx="340238" cy="180306"/>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
        <p:nvSpPr>
          <p:cNvPr id="5" name="Title 1">
            <a:extLst>
              <a:ext uri="{FF2B5EF4-FFF2-40B4-BE49-F238E27FC236}">
                <a16:creationId xmlns:a16="http://schemas.microsoft.com/office/drawing/2014/main" id="{36429CA2-5B55-F995-B3F3-C884AA074E16}"/>
              </a:ext>
            </a:extLst>
          </p:cNvPr>
          <p:cNvSpPr txBox="1">
            <a:spLocks/>
          </p:cNvSpPr>
          <p:nvPr/>
        </p:nvSpPr>
        <p:spPr>
          <a:xfrm>
            <a:off x="331236" y="130440"/>
            <a:ext cx="8674240" cy="75184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a:latin typeface="Times New Roman" panose="02020603050405020304" pitchFamily="18" charset="0"/>
                <a:cs typeface="Times New Roman" panose="02020603050405020304" pitchFamily="18" charset="0"/>
              </a:rPr>
              <a:t>Objective</a:t>
            </a:r>
            <a:endParaRPr lang="en-US" sz="3600" b="1" dirty="0">
              <a:latin typeface="Times New Roman" panose="02020603050405020304" pitchFamily="18" charset="0"/>
              <a:cs typeface="Times New Roman" panose="02020603050405020304" pitchFamily="18" charset="0"/>
            </a:endParaRPr>
          </a:p>
        </p:txBody>
      </p:sp>
      <p:sp>
        <p:nvSpPr>
          <p:cNvPr id="6" name="직사각형 3">
            <a:extLst>
              <a:ext uri="{FF2B5EF4-FFF2-40B4-BE49-F238E27FC236}">
                <a16:creationId xmlns:a16="http://schemas.microsoft.com/office/drawing/2014/main" id="{4A284E34-6DEB-6118-13DE-7CC49670238D}"/>
              </a:ext>
            </a:extLst>
          </p:cNvPr>
          <p:cNvSpPr/>
          <p:nvPr/>
        </p:nvSpPr>
        <p:spPr>
          <a:xfrm flipH="1" flipV="1">
            <a:off x="115943" y="97319"/>
            <a:ext cx="116541" cy="77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8">
            <a:extLst>
              <a:ext uri="{FF2B5EF4-FFF2-40B4-BE49-F238E27FC236}">
                <a16:creationId xmlns:a16="http://schemas.microsoft.com/office/drawing/2014/main" id="{14838B8F-162A-9DFA-34EE-65DB671AAF37}"/>
              </a:ext>
            </a:extLst>
          </p:cNvPr>
          <p:cNvSpPr/>
          <p:nvPr/>
        </p:nvSpPr>
        <p:spPr>
          <a:xfrm flipH="1" flipV="1">
            <a:off x="295236" y="97317"/>
            <a:ext cx="36000" cy="77535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ko-KR" altLang="en-US"/>
          </a:p>
        </p:txBody>
      </p:sp>
      <p:sp>
        <p:nvSpPr>
          <p:cNvPr id="8" name="内容占位符 2">
            <a:extLst>
              <a:ext uri="{FF2B5EF4-FFF2-40B4-BE49-F238E27FC236}">
                <a16:creationId xmlns:a16="http://schemas.microsoft.com/office/drawing/2014/main" id="{00D265D1-5207-AD2A-7387-F6261544A4D1}"/>
              </a:ext>
            </a:extLst>
          </p:cNvPr>
          <p:cNvSpPr txBox="1">
            <a:spLocks/>
          </p:cNvSpPr>
          <p:nvPr/>
        </p:nvSpPr>
        <p:spPr>
          <a:xfrm>
            <a:off x="762000" y="1037557"/>
            <a:ext cx="11043359" cy="589968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itchFamily="2" charset="2"/>
              <a:buChar char="l"/>
            </a:pPr>
            <a:endParaRPr kumimoji="1" lang="en-US" altLang="zh-CN" sz="2400" dirty="0">
              <a:latin typeface="Times New Roman" panose="02020603050405020304" pitchFamily="18" charset="0"/>
              <a:cs typeface="Times New Roman" panose="02020603050405020304" pitchFamily="18" charset="0"/>
            </a:endParaRPr>
          </a:p>
          <a:p>
            <a:pPr>
              <a:buFont typeface="Wingdings" pitchFamily="2" charset="2"/>
              <a:buChar char="l"/>
            </a:pPr>
            <a:endParaRPr kumimoji="1" lang="en-US" altLang="zh-CN" sz="2400" dirty="0">
              <a:latin typeface="Times New Roman" panose="02020603050405020304" pitchFamily="18" charset="0"/>
              <a:cs typeface="Times New Roman" panose="02020603050405020304" pitchFamily="18" charset="0"/>
            </a:endParaRPr>
          </a:p>
          <a:p>
            <a:pPr>
              <a:buFont typeface="Wingdings" pitchFamily="2" charset="2"/>
              <a:buChar char="l"/>
            </a:pPr>
            <a:r>
              <a:rPr kumimoji="1" lang="en-US" altLang="zh-CN" sz="2400" dirty="0">
                <a:latin typeface="Times New Roman" panose="02020603050405020304" pitchFamily="18" charset="0"/>
                <a:cs typeface="Times New Roman" panose="02020603050405020304" pitchFamily="18" charset="0"/>
              </a:rPr>
              <a:t>To quantify the dynamic relationship among incidence, movement and policy in terms of the initial response, and its direction and duration over time in overall and each district in Seoul based on the impulse response analysis in VAR model</a:t>
            </a:r>
          </a:p>
          <a:p>
            <a:pPr marL="0" indent="0">
              <a:buNone/>
            </a:pPr>
            <a:endParaRPr kumimoji="1" lang="en-US" altLang="zh-CN" sz="2400" dirty="0">
              <a:latin typeface="Times New Roman" panose="02020603050405020304" pitchFamily="18" charset="0"/>
              <a:cs typeface="Times New Roman" panose="02020603050405020304" pitchFamily="18" charset="0"/>
            </a:endParaRPr>
          </a:p>
          <a:p>
            <a:pPr marL="0" indent="0">
              <a:buNone/>
            </a:pPr>
            <a:endParaRPr kumimoji="1" lang="en-US" altLang="zh-CN" sz="2400" dirty="0">
              <a:latin typeface="Times New Roman" panose="02020603050405020304" pitchFamily="18" charset="0"/>
              <a:cs typeface="Times New Roman" panose="02020603050405020304" pitchFamily="18" charset="0"/>
            </a:endParaRPr>
          </a:p>
          <a:p>
            <a:pPr marL="0" indent="0">
              <a:buNone/>
            </a:pPr>
            <a:endParaRPr kumimoji="1" lang="en-US" altLang="zh-CN" sz="2400" dirty="0">
              <a:latin typeface="Times New Roman" panose="02020603050405020304" pitchFamily="18" charset="0"/>
              <a:cs typeface="Times New Roman" panose="02020603050405020304" pitchFamily="18" charset="0"/>
            </a:endParaRPr>
          </a:p>
          <a:p>
            <a:pPr>
              <a:buFont typeface="Wingdings" pitchFamily="2" charset="2"/>
              <a:buChar char="l"/>
            </a:pPr>
            <a:r>
              <a:rPr kumimoji="1" lang="en-US" altLang="zh-CN" sz="2400" dirty="0">
                <a:latin typeface="Times New Roman" panose="02020603050405020304" pitchFamily="18" charset="0"/>
                <a:cs typeface="Times New Roman" panose="02020603050405020304" pitchFamily="18" charset="0"/>
              </a:rPr>
              <a:t>To determine whether social distancing policies causally reduced COVID-19 incidence, and if so, through which pathways (e.g., direct reduction of incidence or indirect reduction via reduced mobility) in commercial and noncommercial districts in Seoul</a:t>
            </a:r>
          </a:p>
        </p:txBody>
      </p:sp>
    </p:spTree>
    <p:extLst>
      <p:ext uri="{BB962C8B-B14F-4D97-AF65-F5344CB8AC3E}">
        <p14:creationId xmlns:p14="http://schemas.microsoft.com/office/powerpoint/2010/main" val="23381223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4">
            <a:extLst>
              <a:ext uri="{FF2B5EF4-FFF2-40B4-BE49-F238E27FC236}">
                <a16:creationId xmlns:a16="http://schemas.microsoft.com/office/drawing/2014/main" id="{EB684C7E-20A7-9694-F2D4-694B922B40F4}"/>
              </a:ext>
            </a:extLst>
          </p:cNvPr>
          <p:cNvSpPr txBox="1"/>
          <p:nvPr/>
        </p:nvSpPr>
        <p:spPr>
          <a:xfrm>
            <a:off x="-11291" y="857251"/>
            <a:ext cx="340238" cy="180306"/>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p>
        </p:txBody>
      </p:sp>
      <p:sp>
        <p:nvSpPr>
          <p:cNvPr id="2" name="Title 1">
            <a:extLst>
              <a:ext uri="{FF2B5EF4-FFF2-40B4-BE49-F238E27FC236}">
                <a16:creationId xmlns:a16="http://schemas.microsoft.com/office/drawing/2014/main" id="{45D5CBD5-A9A4-BEDD-5667-77C5F922CB89}"/>
              </a:ext>
            </a:extLst>
          </p:cNvPr>
          <p:cNvSpPr txBox="1">
            <a:spLocks/>
          </p:cNvSpPr>
          <p:nvPr/>
        </p:nvSpPr>
        <p:spPr>
          <a:xfrm>
            <a:off x="331236" y="130440"/>
            <a:ext cx="8674240" cy="75184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a:latin typeface="Times New Roman" panose="02020603050405020304" pitchFamily="18" charset="0"/>
                <a:cs typeface="Times New Roman" panose="02020603050405020304" pitchFamily="18" charset="0"/>
              </a:rPr>
              <a:t>Methods</a:t>
            </a:r>
            <a:endParaRPr lang="en-US" sz="3600" b="1" dirty="0">
              <a:latin typeface="Times New Roman" panose="02020603050405020304" pitchFamily="18" charset="0"/>
              <a:cs typeface="Times New Roman" panose="02020603050405020304" pitchFamily="18" charset="0"/>
            </a:endParaRPr>
          </a:p>
        </p:txBody>
      </p:sp>
      <p:sp>
        <p:nvSpPr>
          <p:cNvPr id="3" name="직사각형 3">
            <a:extLst>
              <a:ext uri="{FF2B5EF4-FFF2-40B4-BE49-F238E27FC236}">
                <a16:creationId xmlns:a16="http://schemas.microsoft.com/office/drawing/2014/main" id="{2AD47789-F692-CFB0-3D81-34197797866F}"/>
              </a:ext>
            </a:extLst>
          </p:cNvPr>
          <p:cNvSpPr/>
          <p:nvPr/>
        </p:nvSpPr>
        <p:spPr>
          <a:xfrm flipH="1" flipV="1">
            <a:off x="115943" y="97319"/>
            <a:ext cx="116541" cy="77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8">
            <a:extLst>
              <a:ext uri="{FF2B5EF4-FFF2-40B4-BE49-F238E27FC236}">
                <a16:creationId xmlns:a16="http://schemas.microsoft.com/office/drawing/2014/main" id="{107A8EF2-08F4-F68D-4D92-FD70AABD9980}"/>
              </a:ext>
            </a:extLst>
          </p:cNvPr>
          <p:cNvSpPr/>
          <p:nvPr/>
        </p:nvSpPr>
        <p:spPr>
          <a:xfrm flipH="1" flipV="1">
            <a:off x="295236" y="97317"/>
            <a:ext cx="36000" cy="77535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ko-KR" altLang="en-US"/>
          </a:p>
        </p:txBody>
      </p:sp>
      <mc:AlternateContent xmlns:mc="http://schemas.openxmlformats.org/markup-compatibility/2006" xmlns:a14="http://schemas.microsoft.com/office/drawing/2010/main">
        <mc:Choice Requires="a14">
          <p:sp>
            <p:nvSpPr>
              <p:cNvPr id="6" name="内容占位符 2">
                <a:extLst>
                  <a:ext uri="{FF2B5EF4-FFF2-40B4-BE49-F238E27FC236}">
                    <a16:creationId xmlns:a16="http://schemas.microsoft.com/office/drawing/2014/main" id="{FC763992-65E7-62F1-0A83-197B12404769}"/>
                  </a:ext>
                </a:extLst>
              </p:cNvPr>
              <p:cNvSpPr txBox="1">
                <a:spLocks/>
              </p:cNvSpPr>
              <p:nvPr/>
            </p:nvSpPr>
            <p:spPr>
              <a:xfrm>
                <a:off x="457199" y="958318"/>
                <a:ext cx="11572875" cy="589968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sz="2400" dirty="0">
                    <a:latin typeface="Times New Roman" panose="02020603050405020304" pitchFamily="18" charset="0"/>
                    <a:cs typeface="Times New Roman" panose="02020603050405020304" pitchFamily="18" charset="0"/>
                  </a:rPr>
                  <a:t>Vector</a:t>
                </a:r>
                <a:r>
                  <a:rPr kumimoji="1" lang="zh-CN" altLang="en-US" sz="2400" dirty="0">
                    <a:latin typeface="Times New Roman" panose="02020603050405020304" pitchFamily="18" charset="0"/>
                    <a:cs typeface="Times New Roman" panose="02020603050405020304" pitchFamily="18" charset="0"/>
                  </a:rPr>
                  <a:t> </a:t>
                </a:r>
                <a:r>
                  <a:rPr kumimoji="1" lang="en-US" altLang="zh-CN" sz="2400" dirty="0">
                    <a:latin typeface="Times New Roman" panose="02020603050405020304" pitchFamily="18" charset="0"/>
                    <a:cs typeface="Times New Roman" panose="02020603050405020304" pitchFamily="18" charset="0"/>
                  </a:rPr>
                  <a:t>Autoregression with Exogenous Variables (VARX) Model</a:t>
                </a:r>
              </a:p>
              <a:p>
                <a:pPr lvl="1">
                  <a:buFont typeface="Wingdings" panose="05000000000000000000" pitchFamily="2" charset="2"/>
                  <a:buChar char="v"/>
                </a:pPr>
                <a:r>
                  <a:rPr kumimoji="1" lang="en-US" altLang="zh-CN" sz="1600" b="1" dirty="0">
                    <a:latin typeface="Times New Roman" panose="02020603050405020304" pitchFamily="18" charset="0"/>
                    <a:cs typeface="Times New Roman" panose="02020603050405020304" pitchFamily="18" charset="0"/>
                  </a:rPr>
                  <a:t>Approach: </a:t>
                </a:r>
                <a:r>
                  <a:rPr kumimoji="1" lang="en-US" altLang="zh-CN" sz="1600" dirty="0">
                    <a:latin typeface="Times New Roman" panose="02020603050405020304" pitchFamily="18" charset="0"/>
                    <a:cs typeface="Times New Roman" panose="02020603050405020304" pitchFamily="18" charset="0"/>
                  </a:rPr>
                  <a:t>Examine the dynamic relationships between COVID-19 incidences, mobility, and policy, with vaccination rates as an exogenous variable.</a:t>
                </a:r>
              </a:p>
              <a:p>
                <a:pPr lvl="1"/>
                <a:r>
                  <a:rPr kumimoji="1" lang="en-US" altLang="zh-CN" sz="1600" b="1" dirty="0">
                    <a:latin typeface="Times New Roman" panose="02020603050405020304" pitchFamily="18" charset="0"/>
                    <a:cs typeface="Times New Roman" panose="02020603050405020304" pitchFamily="18" charset="0"/>
                  </a:rPr>
                  <a:t>Time period and data source</a:t>
                </a:r>
                <a:r>
                  <a:rPr kumimoji="1" lang="en-US" altLang="zh-CN" sz="1600" dirty="0">
                    <a:latin typeface="Times New Roman" panose="02020603050405020304" pitchFamily="18" charset="0"/>
                    <a:cs typeface="Times New Roman" panose="02020603050405020304" pitchFamily="18" charset="0"/>
                  </a:rPr>
                  <a:t>: June 2020 – November 2021</a:t>
                </a:r>
              </a:p>
              <a:p>
                <a:pPr lvl="2"/>
                <a:r>
                  <a:rPr kumimoji="1" lang="en-US" altLang="zh-CN" sz="1400" dirty="0">
                    <a:latin typeface="Times New Roman" panose="02020603050405020304" pitchFamily="18" charset="0"/>
                    <a:cs typeface="Times New Roman" panose="02020603050405020304" pitchFamily="18" charset="0"/>
                  </a:rPr>
                  <a:t>Incidence : District specific reported weekly case from The Korea Disease Control and Prevention Agency (KDCA)</a:t>
                </a:r>
              </a:p>
              <a:p>
                <a:pPr lvl="2"/>
                <a:r>
                  <a:rPr kumimoji="1" lang="en-US" altLang="zh-CN" sz="1400" dirty="0">
                    <a:latin typeface="Times New Roman" panose="02020603050405020304" pitchFamily="18" charset="0"/>
                    <a:cs typeface="Times New Roman" panose="02020603050405020304" pitchFamily="18" charset="0"/>
                  </a:rPr>
                  <a:t>Mobility : District specific weekly mobility level from SK Telecom </a:t>
                </a:r>
              </a:p>
              <a:p>
                <a:pPr lvl="2"/>
                <a:r>
                  <a:rPr kumimoji="1" lang="en-US" altLang="zh-CN" sz="1400" dirty="0">
                    <a:latin typeface="Times New Roman" panose="02020603050405020304" pitchFamily="18" charset="0"/>
                    <a:cs typeface="Times New Roman" panose="02020603050405020304" pitchFamily="18" charset="0"/>
                  </a:rPr>
                  <a:t>Policy: KDCA(3 levels: 06/28/2020– 11/06/2020; 5 levels from 11/06/2020-07/11/2021; 4 levels from 07/12/2021-11/01/2021)</a:t>
                </a:r>
              </a:p>
              <a:p>
                <a:pPr lvl="1"/>
                <a:r>
                  <a:rPr kumimoji="1" lang="en-US" altLang="zh-CN" sz="1600" b="1" dirty="0">
                    <a:latin typeface="Times New Roman" panose="02020603050405020304" pitchFamily="18" charset="0"/>
                    <a:cs typeface="Times New Roman" panose="02020603050405020304" pitchFamily="18" charset="0"/>
                  </a:rPr>
                  <a:t>Lag selection: </a:t>
                </a:r>
                <a:r>
                  <a:rPr kumimoji="1" lang="en-US" altLang="zh-CN" sz="1600" dirty="0">
                    <a:latin typeface="Times New Roman" panose="02020603050405020304" pitchFamily="18" charset="0"/>
                    <a:cs typeface="Times New Roman" panose="02020603050405020304" pitchFamily="18" charset="0"/>
                  </a:rPr>
                  <a:t>We select 2 weeks lag based on Schwarz Criterion(SC, also know as BIC), and the details are shown in Appendix</a:t>
                </a:r>
              </a:p>
              <a:p>
                <a:pPr lvl="1">
                  <a:buFont typeface="Wingdings" panose="05000000000000000000" pitchFamily="2" charset="2"/>
                  <a:buChar char="v"/>
                </a:pPr>
                <a:endParaRPr kumimoji="1" lang="en-US" altLang="zh-CN" sz="1600" b="1"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v"/>
                </a:pPr>
                <a:r>
                  <a:rPr kumimoji="1" lang="en-US" altLang="zh-CN" sz="1600" b="1" dirty="0">
                    <a:latin typeface="Times New Roman" panose="02020603050405020304" pitchFamily="18" charset="0"/>
                    <a:cs typeface="Times New Roman" panose="02020603050405020304" pitchFamily="18" charset="0"/>
                  </a:rPr>
                  <a:t>Equation: </a:t>
                </a:r>
                <a14:m>
                  <m:oMath xmlns:m="http://schemas.openxmlformats.org/officeDocument/2006/math">
                    <m:sSub>
                      <m:sSubPr>
                        <m:ctrlPr>
                          <a:rPr kumimoji="1" lang="en-US" altLang="zh-CN" sz="1600" i="1">
                            <a:latin typeface="Cambria Math" panose="02040503050406030204" pitchFamily="18" charset="0"/>
                          </a:rPr>
                        </m:ctrlPr>
                      </m:sSubPr>
                      <m:e>
                        <m:r>
                          <a:rPr kumimoji="1" lang="en-US" altLang="zh-CN" sz="1600" i="1">
                            <a:latin typeface="Cambria Math" panose="02040503050406030204" pitchFamily="18" charset="0"/>
                          </a:rPr>
                          <m:t>𝑌</m:t>
                        </m:r>
                      </m:e>
                      <m:sub>
                        <m:r>
                          <a:rPr kumimoji="1" lang="en-US" altLang="zh-CN" sz="1600" i="1">
                            <a:latin typeface="Cambria Math" panose="02040503050406030204" pitchFamily="18" charset="0"/>
                          </a:rPr>
                          <m:t>𝑡</m:t>
                        </m:r>
                        <m:r>
                          <a:rPr kumimoji="1" lang="en-US" altLang="zh-CN" sz="1600" i="1">
                            <a:latin typeface="Cambria Math" panose="02040503050406030204" pitchFamily="18" charset="0"/>
                          </a:rPr>
                          <m:t> </m:t>
                        </m:r>
                      </m:sub>
                    </m:sSub>
                    <m:r>
                      <a:rPr kumimoji="1" lang="en-US" altLang="zh-CN" sz="1600" i="1">
                        <a:latin typeface="Cambria Math" panose="02040503050406030204" pitchFamily="18" charset="0"/>
                      </a:rPr>
                      <m:t>=</m:t>
                    </m:r>
                    <m:sSub>
                      <m:sSubPr>
                        <m:ctrlPr>
                          <a:rPr kumimoji="1" lang="en-US" altLang="zh-CN" sz="1600" i="1">
                            <a:latin typeface="Cambria Math" panose="02040503050406030204" pitchFamily="18" charset="0"/>
                          </a:rPr>
                        </m:ctrlPr>
                      </m:sSubPr>
                      <m:e>
                        <m:r>
                          <a:rPr kumimoji="1" lang="en-US" altLang="zh-CN" sz="1600" i="1">
                            <a:latin typeface="Cambria Math" panose="02040503050406030204" pitchFamily="18" charset="0"/>
                          </a:rPr>
                          <m:t>𝐴</m:t>
                        </m:r>
                      </m:e>
                      <m:sub>
                        <m:r>
                          <a:rPr kumimoji="1" lang="en-US" altLang="zh-CN" sz="1600" i="1">
                            <a:latin typeface="Cambria Math" panose="02040503050406030204" pitchFamily="18" charset="0"/>
                          </a:rPr>
                          <m:t>1</m:t>
                        </m:r>
                      </m:sub>
                    </m:sSub>
                    <m:sSub>
                      <m:sSubPr>
                        <m:ctrlPr>
                          <a:rPr kumimoji="1" lang="en-US" altLang="zh-CN" sz="1600" i="1">
                            <a:latin typeface="Cambria Math" panose="02040503050406030204" pitchFamily="18" charset="0"/>
                          </a:rPr>
                        </m:ctrlPr>
                      </m:sSubPr>
                      <m:e>
                        <m:r>
                          <a:rPr kumimoji="1" lang="en-US" altLang="zh-CN" sz="1600" i="1">
                            <a:latin typeface="Cambria Math" panose="02040503050406030204" pitchFamily="18" charset="0"/>
                          </a:rPr>
                          <m:t>𝑌</m:t>
                        </m:r>
                      </m:e>
                      <m:sub>
                        <m:r>
                          <a:rPr kumimoji="1" lang="en-US" altLang="zh-CN" sz="1600" i="1">
                            <a:latin typeface="Cambria Math" panose="02040503050406030204" pitchFamily="18" charset="0"/>
                          </a:rPr>
                          <m:t>𝑡</m:t>
                        </m:r>
                        <m:r>
                          <a:rPr kumimoji="1" lang="en-US" altLang="zh-CN" sz="1600" i="1">
                            <a:latin typeface="Cambria Math" panose="02040503050406030204" pitchFamily="18" charset="0"/>
                          </a:rPr>
                          <m:t>−1</m:t>
                        </m:r>
                      </m:sub>
                    </m:sSub>
                    <m:r>
                      <a:rPr kumimoji="1" lang="en-US" altLang="zh-CN" sz="1600" i="1">
                        <a:latin typeface="Cambria Math" panose="02040503050406030204" pitchFamily="18" charset="0"/>
                      </a:rPr>
                      <m:t>+</m:t>
                    </m:r>
                  </m:oMath>
                </a14:m>
                <a:r>
                  <a:rPr kumimoji="1" lang="en-US" altLang="zh-CN" sz="1600" i="1" dirty="0">
                    <a:latin typeface="Cambria Math" panose="02040503050406030204" pitchFamily="18" charset="0"/>
                  </a:rPr>
                  <a:t> </a:t>
                </a:r>
                <a14:m>
                  <m:oMath xmlns:m="http://schemas.openxmlformats.org/officeDocument/2006/math">
                    <m:sSub>
                      <m:sSubPr>
                        <m:ctrlPr>
                          <a:rPr kumimoji="1" lang="en-US" altLang="zh-CN" sz="1600" i="1">
                            <a:latin typeface="Cambria Math" panose="02040503050406030204" pitchFamily="18" charset="0"/>
                          </a:rPr>
                        </m:ctrlPr>
                      </m:sSubPr>
                      <m:e>
                        <m:r>
                          <a:rPr kumimoji="1" lang="en-US" altLang="zh-CN" sz="1600" i="1">
                            <a:latin typeface="Cambria Math" panose="02040503050406030204" pitchFamily="18" charset="0"/>
                          </a:rPr>
                          <m:t>𝐴</m:t>
                        </m:r>
                      </m:e>
                      <m:sub>
                        <m:r>
                          <a:rPr kumimoji="1" lang="en-US" altLang="zh-CN" sz="1600" i="1">
                            <a:latin typeface="Cambria Math" panose="02040503050406030204" pitchFamily="18" charset="0"/>
                          </a:rPr>
                          <m:t>2</m:t>
                        </m:r>
                      </m:sub>
                    </m:sSub>
                    <m:sSub>
                      <m:sSubPr>
                        <m:ctrlPr>
                          <a:rPr kumimoji="1" lang="en-US" altLang="zh-CN" sz="1600" i="1">
                            <a:latin typeface="Cambria Math" panose="02040503050406030204" pitchFamily="18" charset="0"/>
                          </a:rPr>
                        </m:ctrlPr>
                      </m:sSubPr>
                      <m:e>
                        <m:r>
                          <a:rPr kumimoji="1" lang="en-US" altLang="zh-CN" sz="1600" i="1">
                            <a:latin typeface="Cambria Math" panose="02040503050406030204" pitchFamily="18" charset="0"/>
                          </a:rPr>
                          <m:t>𝑌</m:t>
                        </m:r>
                      </m:e>
                      <m:sub>
                        <m:r>
                          <a:rPr kumimoji="1" lang="en-US" altLang="zh-CN" sz="1600" i="1">
                            <a:latin typeface="Cambria Math" panose="02040503050406030204" pitchFamily="18" charset="0"/>
                          </a:rPr>
                          <m:t>𝑡</m:t>
                        </m:r>
                        <m:r>
                          <a:rPr kumimoji="1" lang="en-US" altLang="zh-CN" sz="1600" i="1">
                            <a:latin typeface="Cambria Math" panose="02040503050406030204" pitchFamily="18" charset="0"/>
                          </a:rPr>
                          <m:t>−2</m:t>
                        </m:r>
                      </m:sub>
                    </m:sSub>
                    <m:r>
                      <a:rPr kumimoji="1" lang="en-US" altLang="zh-CN" sz="1600" i="1">
                        <a:latin typeface="Cambria Math" panose="02040503050406030204" pitchFamily="18" charset="0"/>
                      </a:rPr>
                      <m:t>+</m:t>
                    </m:r>
                    <m:r>
                      <a:rPr kumimoji="1" lang="en-US" altLang="zh-CN" sz="1600" i="1">
                        <a:latin typeface="Cambria Math" panose="02040503050406030204" pitchFamily="18" charset="0"/>
                      </a:rPr>
                      <m:t>𝐵</m:t>
                    </m:r>
                    <m:sSub>
                      <m:sSubPr>
                        <m:ctrlPr>
                          <a:rPr kumimoji="1" lang="zh-CN" altLang="zh-CN" sz="1600" i="1">
                            <a:latin typeface="Cambria Math" panose="02040503050406030204" pitchFamily="18" charset="0"/>
                          </a:rPr>
                        </m:ctrlPr>
                      </m:sSubPr>
                      <m:e>
                        <m:r>
                          <a:rPr kumimoji="1" lang="en-US" altLang="zh-CN" sz="1600" i="1">
                            <a:latin typeface="Cambria Math" panose="02040503050406030204" pitchFamily="18" charset="0"/>
                          </a:rPr>
                          <m:t>𝑋</m:t>
                        </m:r>
                      </m:e>
                      <m:sub>
                        <m:r>
                          <a:rPr kumimoji="1" lang="en-US" altLang="zh-CN" sz="1600" i="1">
                            <a:latin typeface="Cambria Math" panose="02040503050406030204" pitchFamily="18" charset="0"/>
                          </a:rPr>
                          <m:t>𝑡</m:t>
                        </m:r>
                      </m:sub>
                    </m:sSub>
                    <m:r>
                      <a:rPr kumimoji="1" lang="en-US" altLang="zh-CN" sz="1600" i="1">
                        <a:latin typeface="Cambria Math" panose="02040503050406030204" pitchFamily="18" charset="0"/>
                      </a:rPr>
                      <m:t>+</m:t>
                    </m:r>
                    <m:sSub>
                      <m:sSubPr>
                        <m:ctrlPr>
                          <a:rPr kumimoji="1" lang="en-US" altLang="zh-CN" sz="1600" i="1">
                            <a:latin typeface="Cambria Math" panose="02040503050406030204" pitchFamily="18" charset="0"/>
                          </a:rPr>
                        </m:ctrlPr>
                      </m:sSubPr>
                      <m:e>
                        <m:r>
                          <a:rPr kumimoji="1" lang="en-US" altLang="zh-CN" sz="1600" i="1">
                            <a:latin typeface="Cambria Math" panose="02040503050406030204" pitchFamily="18" charset="0"/>
                          </a:rPr>
                          <m:t>𝜀</m:t>
                        </m:r>
                      </m:e>
                      <m:sub>
                        <m:r>
                          <a:rPr kumimoji="1" lang="en-US" altLang="zh-CN" sz="1600" i="1">
                            <a:latin typeface="Cambria Math" panose="02040503050406030204" pitchFamily="18" charset="0"/>
                          </a:rPr>
                          <m:t>𝑡</m:t>
                        </m:r>
                      </m:sub>
                    </m:sSub>
                    <m:r>
                      <a:rPr kumimoji="1" lang="en-US" altLang="zh-CN" sz="1600" i="1">
                        <a:latin typeface="Cambria Math" panose="02040503050406030204" pitchFamily="18" charset="0"/>
                      </a:rPr>
                      <m:t> </m:t>
                    </m:r>
                  </m:oMath>
                </a14:m>
                <a:endParaRPr kumimoji="1" lang="en-US" altLang="zh-CN" sz="1600" i="1" dirty="0">
                  <a:latin typeface="Cambria Math" panose="02040503050406030204" pitchFamily="18" charset="0"/>
                </a:endParaRPr>
              </a:p>
              <a:p>
                <a:pPr lvl="1"/>
                <a14:m>
                  <m:oMath xmlns:m="http://schemas.openxmlformats.org/officeDocument/2006/math">
                    <m:sSub>
                      <m:sSubPr>
                        <m:ctrlPr>
                          <a:rPr kumimoji="1" lang="en-US" altLang="zh-CN" sz="1600" b="0" i="1" smtClean="0">
                            <a:latin typeface="Cambria Math" panose="02040503050406030204" pitchFamily="18" charset="0"/>
                          </a:rPr>
                        </m:ctrlPr>
                      </m:sSubPr>
                      <m:e>
                        <m:r>
                          <a:rPr kumimoji="1" lang="en-US" altLang="zh-CN" sz="1600" b="0" i="1" smtClean="0">
                            <a:latin typeface="Cambria Math" panose="02040503050406030204" pitchFamily="18" charset="0"/>
                          </a:rPr>
                          <m:t>𝑌</m:t>
                        </m:r>
                      </m:e>
                      <m:sub>
                        <m:r>
                          <a:rPr kumimoji="1" lang="en-US" altLang="zh-CN" sz="1600" b="0" i="1" smtClean="0">
                            <a:latin typeface="Cambria Math" panose="02040503050406030204" pitchFamily="18" charset="0"/>
                          </a:rPr>
                          <m:t>𝑡</m:t>
                        </m:r>
                        <m:r>
                          <a:rPr kumimoji="1" lang="en-US" altLang="zh-CN" sz="1600" b="0" i="1" smtClean="0">
                            <a:latin typeface="Cambria Math" panose="02040503050406030204" pitchFamily="18" charset="0"/>
                          </a:rPr>
                          <m:t> </m:t>
                        </m:r>
                      </m:sub>
                    </m:sSub>
                  </m:oMath>
                </a14:m>
                <a:r>
                  <a:rPr kumimoji="1" lang="en-US" altLang="zh-CN" sz="1600" dirty="0">
                    <a:latin typeface="Times New Roman" panose="02020603050405020304" pitchFamily="18" charset="0"/>
                    <a:cs typeface="Times New Roman" panose="02020603050405020304" pitchFamily="18" charset="0"/>
                  </a:rPr>
                  <a:t> is a vector containing the variables of interest at time 𝑡 (e.g., COVID-19 incidences, mobility, and policy measures). </a:t>
                </a:r>
              </a:p>
              <a:p>
                <a:pPr lvl="1"/>
                <a14:m>
                  <m:oMath xmlns:m="http://schemas.openxmlformats.org/officeDocument/2006/math">
                    <m:sSub>
                      <m:sSubPr>
                        <m:ctrlPr>
                          <a:rPr kumimoji="1" lang="en-US" altLang="zh-CN" sz="1600" i="1">
                            <a:latin typeface="Cambria Math" panose="02040503050406030204" pitchFamily="18" charset="0"/>
                            <a:cs typeface="Times New Roman" panose="02020603050405020304" pitchFamily="18" charset="0"/>
                          </a:rPr>
                        </m:ctrlPr>
                      </m:sSubPr>
                      <m:e>
                        <m:r>
                          <a:rPr kumimoji="1" lang="en-US" altLang="zh-CN" sz="1600">
                            <a:latin typeface="Cambria Math" panose="02040503050406030204" pitchFamily="18" charset="0"/>
                            <a:cs typeface="Times New Roman" panose="02020603050405020304" pitchFamily="18" charset="0"/>
                          </a:rPr>
                          <m:t>𝐴</m:t>
                        </m:r>
                      </m:e>
                      <m:sub>
                        <m:r>
                          <a:rPr kumimoji="1" lang="en-US" altLang="zh-CN" sz="1600">
                            <a:latin typeface="Cambria Math" panose="02040503050406030204" pitchFamily="18" charset="0"/>
                            <a:cs typeface="Times New Roman" panose="02020603050405020304" pitchFamily="18" charset="0"/>
                          </a:rPr>
                          <m:t>1</m:t>
                        </m:r>
                      </m:sub>
                    </m:sSub>
                    <m:r>
                      <a:rPr kumimoji="1" lang="en-US" altLang="zh-CN" sz="1600">
                        <a:latin typeface="Cambria Math" panose="02040503050406030204" pitchFamily="18" charset="0"/>
                        <a:cs typeface="Times New Roman" panose="02020603050405020304" pitchFamily="18" charset="0"/>
                      </a:rPr>
                      <m:t> </m:t>
                    </m:r>
                  </m:oMath>
                </a14:m>
                <a:r>
                  <a:rPr kumimoji="1" lang="en-US" altLang="zh-CN" sz="1600" dirty="0">
                    <a:latin typeface="Times New Roman" panose="02020603050405020304" pitchFamily="18" charset="0"/>
                    <a:cs typeface="Times New Roman" panose="02020603050405020304" pitchFamily="18" charset="0"/>
                  </a:rPr>
                  <a:t>, </a:t>
                </a:r>
                <a14:m>
                  <m:oMath xmlns:m="http://schemas.openxmlformats.org/officeDocument/2006/math">
                    <m:sSub>
                      <m:sSubPr>
                        <m:ctrlPr>
                          <a:rPr kumimoji="1" lang="en-US" altLang="zh-CN" sz="1600" i="1">
                            <a:latin typeface="Cambria Math" panose="02040503050406030204" pitchFamily="18" charset="0"/>
                            <a:cs typeface="Times New Roman" panose="02020603050405020304" pitchFamily="18" charset="0"/>
                          </a:rPr>
                        </m:ctrlPr>
                      </m:sSubPr>
                      <m:e>
                        <m:r>
                          <a:rPr kumimoji="1" lang="en-US" altLang="zh-CN" sz="1600">
                            <a:latin typeface="Cambria Math" panose="02040503050406030204" pitchFamily="18" charset="0"/>
                            <a:cs typeface="Times New Roman" panose="02020603050405020304" pitchFamily="18" charset="0"/>
                          </a:rPr>
                          <m:t>𝐴</m:t>
                        </m:r>
                      </m:e>
                      <m:sub>
                        <m:r>
                          <a:rPr kumimoji="1" lang="en-US" altLang="zh-CN" sz="1600">
                            <a:latin typeface="Cambria Math" panose="02040503050406030204" pitchFamily="18" charset="0"/>
                            <a:cs typeface="Times New Roman" panose="02020603050405020304" pitchFamily="18" charset="0"/>
                          </a:rPr>
                          <m:t>2</m:t>
                        </m:r>
                      </m:sub>
                    </m:sSub>
                    <m:r>
                      <a:rPr kumimoji="1" lang="en-US" altLang="zh-CN" sz="1600">
                        <a:latin typeface="Cambria Math" panose="02040503050406030204" pitchFamily="18" charset="0"/>
                        <a:cs typeface="Times New Roman" panose="02020603050405020304" pitchFamily="18" charset="0"/>
                      </a:rPr>
                      <m:t> </m:t>
                    </m:r>
                  </m:oMath>
                </a14:m>
                <a:r>
                  <a:rPr kumimoji="1" lang="en-US" altLang="zh-CN" sz="1600" dirty="0">
                    <a:latin typeface="Times New Roman" panose="02020603050405020304" pitchFamily="18" charset="0"/>
                    <a:cs typeface="Times New Roman" panose="02020603050405020304" pitchFamily="18" charset="0"/>
                  </a:rPr>
                  <a:t>are coefficient matrices that capture the influence of past values on current values.</a:t>
                </a:r>
              </a:p>
              <a:p>
                <a:pPr lvl="1"/>
                <a14:m>
                  <m:oMath xmlns:m="http://schemas.openxmlformats.org/officeDocument/2006/math">
                    <m:sSub>
                      <m:sSubPr>
                        <m:ctrlPr>
                          <a:rPr kumimoji="1" lang="zh-CN" altLang="zh-CN" sz="1600" i="1">
                            <a:latin typeface="Cambria Math" panose="02040503050406030204" pitchFamily="18" charset="0"/>
                            <a:cs typeface="Times New Roman" panose="02020603050405020304" pitchFamily="18" charset="0"/>
                          </a:rPr>
                        </m:ctrlPr>
                      </m:sSubPr>
                      <m:e>
                        <m:r>
                          <a:rPr kumimoji="1" lang="en-US" altLang="zh-CN" sz="1600">
                            <a:latin typeface="Cambria Math" panose="02040503050406030204" pitchFamily="18" charset="0"/>
                            <a:cs typeface="Times New Roman" panose="02020603050405020304" pitchFamily="18" charset="0"/>
                          </a:rPr>
                          <m:t>𝑋</m:t>
                        </m:r>
                      </m:e>
                      <m:sub>
                        <m:r>
                          <a:rPr kumimoji="1" lang="en-US" altLang="zh-CN" sz="1600">
                            <a:latin typeface="Cambria Math" panose="02040503050406030204" pitchFamily="18" charset="0"/>
                            <a:cs typeface="Times New Roman" panose="02020603050405020304" pitchFamily="18" charset="0"/>
                          </a:rPr>
                          <m:t>𝑡</m:t>
                        </m:r>
                      </m:sub>
                    </m:sSub>
                    <m:r>
                      <a:rPr kumimoji="1" lang="en-US" altLang="zh-CN" sz="1600">
                        <a:latin typeface="Cambria Math" panose="02040503050406030204" pitchFamily="18" charset="0"/>
                        <a:cs typeface="Times New Roman" panose="02020603050405020304" pitchFamily="18" charset="0"/>
                      </a:rPr>
                      <m:t> </m:t>
                    </m:r>
                  </m:oMath>
                </a14:m>
                <a:r>
                  <a:rPr kumimoji="1" lang="en-US" altLang="zh-CN" sz="1600" dirty="0">
                    <a:latin typeface="Times New Roman" panose="02020603050405020304" pitchFamily="18" charset="0"/>
                    <a:cs typeface="Times New Roman" panose="02020603050405020304" pitchFamily="18" charset="0"/>
                  </a:rPr>
                  <a:t>is a vector of exogenous variables (e.g., vaccination rates) that influence the endogenous variables but are not influenced by them.</a:t>
                </a:r>
              </a:p>
              <a:p>
                <a:pPr lvl="1"/>
                <a14:m>
                  <m:oMath xmlns:m="http://schemas.openxmlformats.org/officeDocument/2006/math">
                    <m:r>
                      <a:rPr kumimoji="1" lang="en-US" altLang="zh-CN" sz="1600">
                        <a:latin typeface="Cambria Math" panose="02040503050406030204" pitchFamily="18" charset="0"/>
                        <a:cs typeface="Times New Roman" panose="02020603050405020304" pitchFamily="18" charset="0"/>
                      </a:rPr>
                      <m:t>𝐵</m:t>
                    </m:r>
                  </m:oMath>
                </a14:m>
                <a:r>
                  <a:rPr kumimoji="1" lang="en-US" altLang="zh-CN" sz="1600" dirty="0">
                    <a:latin typeface="Times New Roman" panose="02020603050405020304" pitchFamily="18" charset="0"/>
                    <a:cs typeface="Times New Roman" panose="02020603050405020304" pitchFamily="18" charset="0"/>
                  </a:rPr>
                  <a:t> is the coefficient matrix associated with the exogenous variables </a:t>
                </a:r>
                <a14:m>
                  <m:oMath xmlns:m="http://schemas.openxmlformats.org/officeDocument/2006/math">
                    <m:sSub>
                      <m:sSubPr>
                        <m:ctrlPr>
                          <a:rPr kumimoji="1" lang="zh-CN" altLang="zh-CN" sz="1600" i="1">
                            <a:latin typeface="Cambria Math" panose="02040503050406030204" pitchFamily="18" charset="0"/>
                            <a:cs typeface="Times New Roman" panose="02020603050405020304" pitchFamily="18" charset="0"/>
                          </a:rPr>
                        </m:ctrlPr>
                      </m:sSubPr>
                      <m:e>
                        <m:r>
                          <a:rPr kumimoji="1" lang="en-US" altLang="zh-CN" sz="1600">
                            <a:latin typeface="Cambria Math" panose="02040503050406030204" pitchFamily="18" charset="0"/>
                            <a:cs typeface="Times New Roman" panose="02020603050405020304" pitchFamily="18" charset="0"/>
                          </a:rPr>
                          <m:t>𝑋</m:t>
                        </m:r>
                      </m:e>
                      <m:sub>
                        <m:r>
                          <a:rPr kumimoji="1" lang="en-US" altLang="zh-CN" sz="1600">
                            <a:latin typeface="Cambria Math" panose="02040503050406030204" pitchFamily="18" charset="0"/>
                            <a:cs typeface="Times New Roman" panose="02020603050405020304" pitchFamily="18" charset="0"/>
                          </a:rPr>
                          <m:t>𝑡</m:t>
                        </m:r>
                      </m:sub>
                    </m:sSub>
                  </m:oMath>
                </a14:m>
                <a:r>
                  <a:rPr kumimoji="1" lang="en-US" altLang="zh-CN" sz="1600" dirty="0">
                    <a:latin typeface="Times New Roman" panose="02020603050405020304" pitchFamily="18" charset="0"/>
                    <a:cs typeface="Times New Roman" panose="02020603050405020304" pitchFamily="18" charset="0"/>
                  </a:rPr>
                  <a:t>.</a:t>
                </a:r>
              </a:p>
              <a:p>
                <a:pPr lvl="1"/>
                <a14:m>
                  <m:oMath xmlns:m="http://schemas.openxmlformats.org/officeDocument/2006/math">
                    <m:sSub>
                      <m:sSubPr>
                        <m:ctrlPr>
                          <a:rPr kumimoji="1" lang="en-US" altLang="zh-CN" sz="1600" i="1">
                            <a:latin typeface="Cambria Math" panose="02040503050406030204" pitchFamily="18" charset="0"/>
                            <a:cs typeface="Times New Roman" panose="02020603050405020304" pitchFamily="18" charset="0"/>
                          </a:rPr>
                        </m:ctrlPr>
                      </m:sSubPr>
                      <m:e>
                        <m:r>
                          <a:rPr kumimoji="1" lang="en-US" altLang="zh-CN" sz="1600">
                            <a:latin typeface="Cambria Math" panose="02040503050406030204" pitchFamily="18" charset="0"/>
                            <a:cs typeface="Times New Roman" panose="02020603050405020304" pitchFamily="18" charset="0"/>
                          </a:rPr>
                          <m:t>𝜀</m:t>
                        </m:r>
                      </m:e>
                      <m:sub>
                        <m:r>
                          <a:rPr kumimoji="1" lang="en-US" altLang="zh-CN" sz="1600">
                            <a:latin typeface="Cambria Math" panose="02040503050406030204" pitchFamily="18" charset="0"/>
                            <a:cs typeface="Times New Roman" panose="02020603050405020304" pitchFamily="18" charset="0"/>
                          </a:rPr>
                          <m:t>𝑡</m:t>
                        </m:r>
                      </m:sub>
                    </m:sSub>
                    <m:r>
                      <a:rPr kumimoji="1" lang="en-US" altLang="zh-CN" sz="1600">
                        <a:latin typeface="Cambria Math" panose="02040503050406030204" pitchFamily="18" charset="0"/>
                        <a:cs typeface="Times New Roman" panose="02020603050405020304" pitchFamily="18" charset="0"/>
                      </a:rPr>
                      <m:t> </m:t>
                    </m:r>
                  </m:oMath>
                </a14:m>
                <a:r>
                  <a:rPr kumimoji="1" lang="en-US" altLang="zh-CN" sz="1600" dirty="0">
                    <a:latin typeface="Times New Roman" panose="02020603050405020304" pitchFamily="18" charset="0"/>
                    <a:cs typeface="Times New Roman" panose="02020603050405020304" pitchFamily="18" charset="0"/>
                  </a:rPr>
                  <a:t> represents the error terms, which are assumed to be white noise.</a:t>
                </a:r>
              </a:p>
              <a:p>
                <a:pPr marL="457200" lvl="1" indent="0">
                  <a:buNone/>
                </a:pPr>
                <a:r>
                  <a:rPr kumimoji="1" lang="en-US" altLang="zh-CN" sz="1600" dirty="0">
                    <a:latin typeface="Times New Roman" panose="02020603050405020304" pitchFamily="18" charset="0"/>
                    <a:cs typeface="Times New Roman" panose="02020603050405020304" pitchFamily="18" charset="0"/>
                  </a:rPr>
                  <a:t>A unit root test was performed and confirmed to be satisfied, with detailed results provided in the Appendix.</a:t>
                </a:r>
              </a:p>
              <a:p>
                <a:pPr marL="457200" lvl="1" indent="0">
                  <a:buNone/>
                </a:pPr>
                <a:endParaRPr kumimoji="1" lang="en-US" altLang="zh-CN" sz="1600"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v"/>
                </a:pPr>
                <a:r>
                  <a:rPr kumimoji="1" lang="en-US" altLang="zh-CN" sz="1600" b="1" dirty="0">
                    <a:latin typeface="Times New Roman" panose="02020603050405020304" pitchFamily="18" charset="0"/>
                    <a:cs typeface="Times New Roman" panose="02020603050405020304" pitchFamily="18" charset="0"/>
                  </a:rPr>
                  <a:t>Model Interpretation: </a:t>
                </a:r>
                <a:r>
                  <a:rPr kumimoji="1" lang="en-US" altLang="zh-CN" sz="1600" dirty="0">
                    <a:latin typeface="Times New Roman" panose="02020603050405020304" pitchFamily="18" charset="0"/>
                    <a:cs typeface="Times New Roman" panose="02020603050405020304" pitchFamily="18" charset="0"/>
                  </a:rPr>
                  <a:t>Impulse Response Functions (IRFs) was used to analyze how a shock to one variable (e.g., a sudden</a:t>
                </a:r>
                <a:r>
                  <a:rPr kumimoji="1" lang="zh-CN" altLang="en-US" sz="1600" dirty="0">
                    <a:latin typeface="Times New Roman" panose="02020603050405020304" pitchFamily="18" charset="0"/>
                    <a:cs typeface="Times New Roman" panose="02020603050405020304" pitchFamily="18" charset="0"/>
                  </a:rPr>
                  <a:t> </a:t>
                </a:r>
                <a:r>
                  <a:rPr kumimoji="1" lang="en-US" altLang="zh-CN" sz="1600" dirty="0">
                    <a:latin typeface="Times New Roman" panose="02020603050405020304" pitchFamily="18" charset="0"/>
                    <a:cs typeface="Times New Roman" panose="02020603050405020304" pitchFamily="18" charset="0"/>
                  </a:rPr>
                  <a:t>one unit increase) impacts the other variables over time.</a:t>
                </a:r>
              </a:p>
            </p:txBody>
          </p:sp>
        </mc:Choice>
        <mc:Fallback xmlns="">
          <p:sp>
            <p:nvSpPr>
              <p:cNvPr id="6" name="内容占位符 2">
                <a:extLst>
                  <a:ext uri="{FF2B5EF4-FFF2-40B4-BE49-F238E27FC236}">
                    <a16:creationId xmlns:a16="http://schemas.microsoft.com/office/drawing/2014/main" id="{FC763992-65E7-62F1-0A83-197B12404769}"/>
                  </a:ext>
                </a:extLst>
              </p:cNvPr>
              <p:cNvSpPr txBox="1">
                <a:spLocks noRot="1" noChangeAspect="1" noMove="1" noResize="1" noEditPoints="1" noAdjustHandles="1" noChangeArrowheads="1" noChangeShapeType="1" noTextEdit="1"/>
              </p:cNvSpPr>
              <p:nvPr/>
            </p:nvSpPr>
            <p:spPr>
              <a:xfrm>
                <a:off x="457199" y="958318"/>
                <a:ext cx="11572875" cy="5899682"/>
              </a:xfrm>
              <a:prstGeom prst="rect">
                <a:avLst/>
              </a:prstGeom>
              <a:blipFill>
                <a:blip r:embed="rId3"/>
                <a:stretch>
                  <a:fillRect l="-768" t="-150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40015196"/>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内容占位符 9" descr="图表&#10;&#10;描述已自动生成">
            <a:extLst>
              <a:ext uri="{FF2B5EF4-FFF2-40B4-BE49-F238E27FC236}">
                <a16:creationId xmlns:a16="http://schemas.microsoft.com/office/drawing/2014/main" id="{4831C812-B7E6-0227-4BAD-E0E76179E198}"/>
              </a:ext>
            </a:extLst>
          </p:cNvPr>
          <p:cNvPicPr>
            <a:picLocks noGrp="1" noChangeAspect="1"/>
          </p:cNvPicPr>
          <p:nvPr>
            <p:ph idx="1"/>
          </p:nvPr>
        </p:nvPicPr>
        <p:blipFill>
          <a:blip r:embed="rId3"/>
          <a:stretch>
            <a:fillRect/>
          </a:stretch>
        </p:blipFill>
        <p:spPr>
          <a:xfrm>
            <a:off x="1117792" y="0"/>
            <a:ext cx="9956415" cy="6493315"/>
          </a:xfrm>
        </p:spPr>
      </p:pic>
      <p:cxnSp>
        <p:nvCxnSpPr>
          <p:cNvPr id="12" name="直线箭头连接符 11">
            <a:extLst>
              <a:ext uri="{FF2B5EF4-FFF2-40B4-BE49-F238E27FC236}">
                <a16:creationId xmlns:a16="http://schemas.microsoft.com/office/drawing/2014/main" id="{37C14105-EE5F-79F7-863A-F0CE4D317765}"/>
              </a:ext>
            </a:extLst>
          </p:cNvPr>
          <p:cNvCxnSpPr>
            <a:cxnSpLocks/>
          </p:cNvCxnSpPr>
          <p:nvPr/>
        </p:nvCxnSpPr>
        <p:spPr>
          <a:xfrm>
            <a:off x="1898469" y="6688183"/>
            <a:ext cx="3570514"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3" name="直线箭头连接符 12">
            <a:extLst>
              <a:ext uri="{FF2B5EF4-FFF2-40B4-BE49-F238E27FC236}">
                <a16:creationId xmlns:a16="http://schemas.microsoft.com/office/drawing/2014/main" id="{59578FCC-E9C9-8CC1-0C58-B1E636DDE617}"/>
              </a:ext>
            </a:extLst>
          </p:cNvPr>
          <p:cNvCxnSpPr>
            <a:cxnSpLocks/>
          </p:cNvCxnSpPr>
          <p:nvPr/>
        </p:nvCxnSpPr>
        <p:spPr>
          <a:xfrm>
            <a:off x="5403669" y="6688183"/>
            <a:ext cx="5670538"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16" name="文本框 15">
            <a:extLst>
              <a:ext uri="{FF2B5EF4-FFF2-40B4-BE49-F238E27FC236}">
                <a16:creationId xmlns:a16="http://schemas.microsoft.com/office/drawing/2014/main" id="{8757BD26-BA49-45D4-0638-9128D49A736A}"/>
              </a:ext>
            </a:extLst>
          </p:cNvPr>
          <p:cNvSpPr txBox="1"/>
          <p:nvPr/>
        </p:nvSpPr>
        <p:spPr>
          <a:xfrm>
            <a:off x="3326674" y="6436860"/>
            <a:ext cx="714103" cy="307777"/>
          </a:xfrm>
          <a:prstGeom prst="rect">
            <a:avLst/>
          </a:prstGeom>
          <a:noFill/>
        </p:spPr>
        <p:txBody>
          <a:bodyPr wrap="square" rtlCol="0">
            <a:spAutoFit/>
          </a:bodyPr>
          <a:lstStyle/>
          <a:p>
            <a:pPr algn="ctr"/>
            <a:r>
              <a:rPr kumimoji="1" lang="en-US" altLang="zh-CN" sz="1400" dirty="0">
                <a:latin typeface="Times New Roman" panose="02020603050405020304" pitchFamily="18" charset="0"/>
                <a:cs typeface="Times New Roman" panose="02020603050405020304" pitchFamily="18" charset="0"/>
              </a:rPr>
              <a:t>2020</a:t>
            </a:r>
            <a:endParaRPr kumimoji="1" lang="zh-CN" altLang="en-US" sz="1400" dirty="0">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EFB0E382-1BB0-0D72-ECA4-6A9087DF4951}"/>
              </a:ext>
            </a:extLst>
          </p:cNvPr>
          <p:cNvSpPr txBox="1"/>
          <p:nvPr/>
        </p:nvSpPr>
        <p:spPr>
          <a:xfrm>
            <a:off x="7881886" y="6436860"/>
            <a:ext cx="714103" cy="307777"/>
          </a:xfrm>
          <a:prstGeom prst="rect">
            <a:avLst/>
          </a:prstGeom>
          <a:noFill/>
        </p:spPr>
        <p:txBody>
          <a:bodyPr wrap="square" rtlCol="0">
            <a:spAutoFit/>
          </a:bodyPr>
          <a:lstStyle/>
          <a:p>
            <a:pPr algn="ctr"/>
            <a:r>
              <a:rPr kumimoji="1" lang="en-US" altLang="zh-CN" sz="1400" dirty="0">
                <a:latin typeface="Times New Roman" panose="02020603050405020304" pitchFamily="18" charset="0"/>
                <a:cs typeface="Times New Roman" panose="02020603050405020304" pitchFamily="18" charset="0"/>
              </a:rPr>
              <a:t>2021</a:t>
            </a:r>
            <a:endParaRPr kumimoji="1" lang="zh-CN" alt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8595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0FC17701-F1FD-51A5-E4A4-99E90A7E0FFE}"/>
              </a:ext>
            </a:extLst>
          </p:cNvPr>
          <p:cNvSpPr txBox="1"/>
          <p:nvPr/>
        </p:nvSpPr>
        <p:spPr>
          <a:xfrm>
            <a:off x="4394436" y="1132317"/>
            <a:ext cx="3260035" cy="769441"/>
          </a:xfrm>
          <a:prstGeom prst="rect">
            <a:avLst/>
          </a:prstGeom>
          <a:noFill/>
        </p:spPr>
        <p:txBody>
          <a:bodyPr wrap="square" rtlCol="0">
            <a:spAutoFit/>
          </a:bodyPr>
          <a:lstStyle/>
          <a:p>
            <a:pPr algn="ctr"/>
            <a:r>
              <a:rPr kumimoji="1" lang="en-US" altLang="zh-CN" sz="4400" dirty="0">
                <a:latin typeface="Times New Roman" panose="02020603050405020304" pitchFamily="18" charset="0"/>
                <a:cs typeface="Times New Roman" panose="02020603050405020304" pitchFamily="18" charset="0"/>
              </a:rPr>
              <a:t>Mobility</a:t>
            </a:r>
            <a:endParaRPr kumimoji="1" lang="zh-CN" altLang="en-US" sz="4400"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AC40B71D-480E-6767-DF35-E8B17635FE05}"/>
              </a:ext>
            </a:extLst>
          </p:cNvPr>
          <p:cNvSpPr txBox="1"/>
          <p:nvPr/>
        </p:nvSpPr>
        <p:spPr>
          <a:xfrm>
            <a:off x="754611" y="4833079"/>
            <a:ext cx="3260035" cy="769441"/>
          </a:xfrm>
          <a:prstGeom prst="rect">
            <a:avLst/>
          </a:prstGeom>
          <a:noFill/>
        </p:spPr>
        <p:txBody>
          <a:bodyPr wrap="square" rtlCol="0">
            <a:spAutoFit/>
          </a:bodyPr>
          <a:lstStyle/>
          <a:p>
            <a:pPr algn="ctr"/>
            <a:r>
              <a:rPr kumimoji="1" lang="en-US" altLang="zh-CN" sz="4400" dirty="0">
                <a:latin typeface="Times New Roman" panose="02020603050405020304" pitchFamily="18" charset="0"/>
                <a:cs typeface="Times New Roman" panose="02020603050405020304" pitchFamily="18" charset="0"/>
              </a:rPr>
              <a:t>Incidence</a:t>
            </a:r>
            <a:endParaRPr kumimoji="1" lang="zh-CN" altLang="en-US" sz="4400" dirty="0">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EC832CC2-B064-680D-BBA5-4731976B5C3A}"/>
              </a:ext>
            </a:extLst>
          </p:cNvPr>
          <p:cNvSpPr txBox="1"/>
          <p:nvPr/>
        </p:nvSpPr>
        <p:spPr>
          <a:xfrm>
            <a:off x="8507135" y="4833079"/>
            <a:ext cx="3260035" cy="769441"/>
          </a:xfrm>
          <a:prstGeom prst="rect">
            <a:avLst/>
          </a:prstGeom>
          <a:noFill/>
        </p:spPr>
        <p:txBody>
          <a:bodyPr wrap="square" rtlCol="0">
            <a:spAutoFit/>
          </a:bodyPr>
          <a:lstStyle/>
          <a:p>
            <a:pPr algn="ctr"/>
            <a:r>
              <a:rPr kumimoji="1" lang="en-US" altLang="zh-CN" sz="4400" dirty="0">
                <a:latin typeface="Times New Roman" panose="02020603050405020304" pitchFamily="18" charset="0"/>
                <a:cs typeface="Times New Roman" panose="02020603050405020304" pitchFamily="18" charset="0"/>
              </a:rPr>
              <a:t>Policy</a:t>
            </a:r>
            <a:endParaRPr kumimoji="1" lang="zh-CN" altLang="en-US" sz="4400"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9BC032C4-F6DA-2746-2C7D-BBA0EF9CA0AD}"/>
              </a:ext>
            </a:extLst>
          </p:cNvPr>
          <p:cNvSpPr txBox="1"/>
          <p:nvPr/>
        </p:nvSpPr>
        <p:spPr>
          <a:xfrm>
            <a:off x="4630872" y="3139239"/>
            <a:ext cx="3260035" cy="769441"/>
          </a:xfrm>
          <a:prstGeom prst="rect">
            <a:avLst/>
          </a:prstGeom>
          <a:noFill/>
        </p:spPr>
        <p:txBody>
          <a:bodyPr wrap="square" rtlCol="0">
            <a:spAutoFit/>
          </a:bodyPr>
          <a:lstStyle/>
          <a:p>
            <a:pPr algn="ctr"/>
            <a:r>
              <a:rPr kumimoji="1" lang="en-US" altLang="zh-CN" sz="4400" dirty="0">
                <a:latin typeface="Times New Roman" panose="02020603050405020304" pitchFamily="18" charset="0"/>
                <a:cs typeface="Times New Roman" panose="02020603050405020304" pitchFamily="18" charset="0"/>
              </a:rPr>
              <a:t>Vaccination</a:t>
            </a:r>
            <a:endParaRPr kumimoji="1" lang="zh-CN" altLang="en-US" sz="4400" dirty="0">
              <a:latin typeface="Times New Roman" panose="02020603050405020304" pitchFamily="18" charset="0"/>
              <a:cs typeface="Times New Roman" panose="02020603050405020304" pitchFamily="18" charset="0"/>
            </a:endParaRPr>
          </a:p>
        </p:txBody>
      </p:sp>
      <p:cxnSp>
        <p:nvCxnSpPr>
          <p:cNvPr id="11" name="直线箭头连接符 10">
            <a:extLst>
              <a:ext uri="{FF2B5EF4-FFF2-40B4-BE49-F238E27FC236}">
                <a16:creationId xmlns:a16="http://schemas.microsoft.com/office/drawing/2014/main" id="{3BEC628F-051C-2DA4-C40E-7087B676FA0E}"/>
              </a:ext>
            </a:extLst>
          </p:cNvPr>
          <p:cNvCxnSpPr>
            <a:cxnSpLocks/>
          </p:cNvCxnSpPr>
          <p:nvPr/>
        </p:nvCxnSpPr>
        <p:spPr>
          <a:xfrm flipV="1">
            <a:off x="6214218" y="1883767"/>
            <a:ext cx="11458" cy="1241297"/>
          </a:xfrm>
          <a:prstGeom prst="straightConnector1">
            <a:avLst/>
          </a:prstGeom>
          <a:ln w="63500">
            <a:prstDash val="dash"/>
            <a:tailEnd type="triangle"/>
          </a:ln>
        </p:spPr>
        <p:style>
          <a:lnRef idx="2">
            <a:schemeClr val="dk1"/>
          </a:lnRef>
          <a:fillRef idx="0">
            <a:schemeClr val="dk1"/>
          </a:fillRef>
          <a:effectRef idx="1">
            <a:schemeClr val="dk1"/>
          </a:effectRef>
          <a:fontRef idx="minor">
            <a:schemeClr val="tx1"/>
          </a:fontRef>
        </p:style>
      </p:cxnSp>
      <p:cxnSp>
        <p:nvCxnSpPr>
          <p:cNvPr id="15" name="直线箭头连接符 14">
            <a:extLst>
              <a:ext uri="{FF2B5EF4-FFF2-40B4-BE49-F238E27FC236}">
                <a16:creationId xmlns:a16="http://schemas.microsoft.com/office/drawing/2014/main" id="{7D157517-DBE4-D7C2-AFD1-B64680BE0BB2}"/>
              </a:ext>
            </a:extLst>
          </p:cNvPr>
          <p:cNvCxnSpPr>
            <a:cxnSpLocks/>
          </p:cNvCxnSpPr>
          <p:nvPr/>
        </p:nvCxnSpPr>
        <p:spPr>
          <a:xfrm flipH="1">
            <a:off x="3747539" y="4257090"/>
            <a:ext cx="1361607" cy="839562"/>
          </a:xfrm>
          <a:prstGeom prst="straightConnector1">
            <a:avLst/>
          </a:prstGeom>
          <a:ln w="63500">
            <a:prstDash val="dash"/>
            <a:tailEnd type="triangle"/>
          </a:ln>
        </p:spPr>
        <p:style>
          <a:lnRef idx="2">
            <a:schemeClr val="dk1"/>
          </a:lnRef>
          <a:fillRef idx="0">
            <a:schemeClr val="dk1"/>
          </a:fillRef>
          <a:effectRef idx="1">
            <a:schemeClr val="dk1"/>
          </a:effectRef>
          <a:fontRef idx="minor">
            <a:schemeClr val="tx1"/>
          </a:fontRef>
        </p:style>
      </p:cxnSp>
      <p:cxnSp>
        <p:nvCxnSpPr>
          <p:cNvPr id="18" name="直线箭头连接符 17">
            <a:extLst>
              <a:ext uri="{FF2B5EF4-FFF2-40B4-BE49-F238E27FC236}">
                <a16:creationId xmlns:a16="http://schemas.microsoft.com/office/drawing/2014/main" id="{60ADAB3C-1FFD-30BC-5DC9-FACEC56D2732}"/>
              </a:ext>
            </a:extLst>
          </p:cNvPr>
          <p:cNvCxnSpPr>
            <a:cxnSpLocks/>
          </p:cNvCxnSpPr>
          <p:nvPr/>
        </p:nvCxnSpPr>
        <p:spPr>
          <a:xfrm>
            <a:off x="7412635" y="4212176"/>
            <a:ext cx="1396585" cy="924318"/>
          </a:xfrm>
          <a:prstGeom prst="straightConnector1">
            <a:avLst/>
          </a:prstGeom>
          <a:ln w="63500">
            <a:prstDash val="dash"/>
            <a:tailEnd type="triangle"/>
          </a:ln>
        </p:spPr>
        <p:style>
          <a:lnRef idx="2">
            <a:schemeClr val="dk1"/>
          </a:lnRef>
          <a:fillRef idx="0">
            <a:schemeClr val="dk1"/>
          </a:fillRef>
          <a:effectRef idx="1">
            <a:schemeClr val="dk1"/>
          </a:effectRef>
          <a:fontRef idx="minor">
            <a:schemeClr val="tx1"/>
          </a:fontRef>
        </p:style>
      </p:cxnSp>
      <p:cxnSp>
        <p:nvCxnSpPr>
          <p:cNvPr id="21" name="直线箭头连接符 20">
            <a:extLst>
              <a:ext uri="{FF2B5EF4-FFF2-40B4-BE49-F238E27FC236}">
                <a16:creationId xmlns:a16="http://schemas.microsoft.com/office/drawing/2014/main" id="{4C1F53CD-95A4-EFE6-C78C-85F1A486BD43}"/>
              </a:ext>
            </a:extLst>
          </p:cNvPr>
          <p:cNvCxnSpPr>
            <a:cxnSpLocks/>
          </p:cNvCxnSpPr>
          <p:nvPr/>
        </p:nvCxnSpPr>
        <p:spPr>
          <a:xfrm flipH="1">
            <a:off x="2068520" y="1706020"/>
            <a:ext cx="2590799" cy="3117409"/>
          </a:xfrm>
          <a:prstGeom prst="straightConnector1">
            <a:avLst/>
          </a:prstGeom>
          <a:ln w="63500">
            <a:tailEnd type="triangle"/>
          </a:ln>
        </p:spPr>
        <p:style>
          <a:lnRef idx="2">
            <a:schemeClr val="dk1"/>
          </a:lnRef>
          <a:fillRef idx="0">
            <a:schemeClr val="dk1"/>
          </a:fillRef>
          <a:effectRef idx="1">
            <a:schemeClr val="dk1"/>
          </a:effectRef>
          <a:fontRef idx="minor">
            <a:schemeClr val="tx1"/>
          </a:fontRef>
        </p:style>
      </p:cxnSp>
      <p:cxnSp>
        <p:nvCxnSpPr>
          <p:cNvPr id="23" name="直线箭头连接符 22">
            <a:extLst>
              <a:ext uri="{FF2B5EF4-FFF2-40B4-BE49-F238E27FC236}">
                <a16:creationId xmlns:a16="http://schemas.microsoft.com/office/drawing/2014/main" id="{A33581A7-EB7C-AF09-2872-56B16718BF05}"/>
              </a:ext>
            </a:extLst>
          </p:cNvPr>
          <p:cNvCxnSpPr>
            <a:cxnSpLocks/>
          </p:cNvCxnSpPr>
          <p:nvPr/>
        </p:nvCxnSpPr>
        <p:spPr>
          <a:xfrm>
            <a:off x="7180040" y="1883767"/>
            <a:ext cx="2724519" cy="3020683"/>
          </a:xfrm>
          <a:prstGeom prst="straightConnector1">
            <a:avLst/>
          </a:prstGeom>
          <a:ln w="63500">
            <a:solidFill>
              <a:schemeClr val="bg1">
                <a:lumMod val="85000"/>
              </a:schemeClr>
            </a:solidFill>
            <a:tailEnd type="triangle"/>
          </a:ln>
        </p:spPr>
        <p:style>
          <a:lnRef idx="2">
            <a:schemeClr val="dk1"/>
          </a:lnRef>
          <a:fillRef idx="0">
            <a:schemeClr val="dk1"/>
          </a:fillRef>
          <a:effectRef idx="1">
            <a:schemeClr val="dk1"/>
          </a:effectRef>
          <a:fontRef idx="minor">
            <a:schemeClr val="tx1"/>
          </a:fontRef>
        </p:style>
      </p:cxnSp>
      <p:cxnSp>
        <p:nvCxnSpPr>
          <p:cNvPr id="25" name="直线箭头连接符 24">
            <a:extLst>
              <a:ext uri="{FF2B5EF4-FFF2-40B4-BE49-F238E27FC236}">
                <a16:creationId xmlns:a16="http://schemas.microsoft.com/office/drawing/2014/main" id="{E62EA0A1-F0DA-0703-8300-5CC8F26128D8}"/>
              </a:ext>
            </a:extLst>
          </p:cNvPr>
          <p:cNvCxnSpPr>
            <a:cxnSpLocks/>
          </p:cNvCxnSpPr>
          <p:nvPr/>
        </p:nvCxnSpPr>
        <p:spPr>
          <a:xfrm flipH="1">
            <a:off x="3747539" y="5513490"/>
            <a:ext cx="5245256" cy="17659"/>
          </a:xfrm>
          <a:prstGeom prst="straightConnector1">
            <a:avLst/>
          </a:prstGeom>
          <a:ln w="63500">
            <a:solidFill>
              <a:schemeClr val="bg1">
                <a:lumMod val="85000"/>
              </a:schemeClr>
            </a:solidFill>
            <a:tailEnd type="triangle"/>
          </a:ln>
        </p:spPr>
        <p:style>
          <a:lnRef idx="2">
            <a:schemeClr val="dk1"/>
          </a:lnRef>
          <a:fillRef idx="0">
            <a:schemeClr val="dk1"/>
          </a:fillRef>
          <a:effectRef idx="1">
            <a:schemeClr val="dk1"/>
          </a:effectRef>
          <a:fontRef idx="minor">
            <a:schemeClr val="tx1"/>
          </a:fontRef>
        </p:style>
      </p:cxnSp>
      <p:cxnSp>
        <p:nvCxnSpPr>
          <p:cNvPr id="28" name="直线箭头连接符 27">
            <a:extLst>
              <a:ext uri="{FF2B5EF4-FFF2-40B4-BE49-F238E27FC236}">
                <a16:creationId xmlns:a16="http://schemas.microsoft.com/office/drawing/2014/main" id="{7ED85734-B061-7979-727A-220F4105CDAE}"/>
              </a:ext>
            </a:extLst>
          </p:cNvPr>
          <p:cNvCxnSpPr>
            <a:cxnSpLocks/>
          </p:cNvCxnSpPr>
          <p:nvPr/>
        </p:nvCxnSpPr>
        <p:spPr>
          <a:xfrm>
            <a:off x="3747539" y="5892510"/>
            <a:ext cx="5366479" cy="0"/>
          </a:xfrm>
          <a:prstGeom prst="straightConnector1">
            <a:avLst/>
          </a:prstGeom>
          <a:ln w="63500">
            <a:tailEnd type="triangle"/>
          </a:ln>
        </p:spPr>
        <p:style>
          <a:lnRef idx="2">
            <a:schemeClr val="dk1"/>
          </a:lnRef>
          <a:fillRef idx="0">
            <a:schemeClr val="dk1"/>
          </a:fillRef>
          <a:effectRef idx="1">
            <a:schemeClr val="dk1"/>
          </a:effectRef>
          <a:fontRef idx="minor">
            <a:schemeClr val="tx1"/>
          </a:fontRef>
        </p:style>
      </p:cxnSp>
      <p:cxnSp>
        <p:nvCxnSpPr>
          <p:cNvPr id="31" name="直线箭头连接符 30">
            <a:extLst>
              <a:ext uri="{FF2B5EF4-FFF2-40B4-BE49-F238E27FC236}">
                <a16:creationId xmlns:a16="http://schemas.microsoft.com/office/drawing/2014/main" id="{3EBF3232-4CCD-65B1-734A-86815557C022}"/>
              </a:ext>
            </a:extLst>
          </p:cNvPr>
          <p:cNvCxnSpPr>
            <a:cxnSpLocks/>
          </p:cNvCxnSpPr>
          <p:nvPr/>
        </p:nvCxnSpPr>
        <p:spPr>
          <a:xfrm flipH="1" flipV="1">
            <a:off x="7506852" y="1791029"/>
            <a:ext cx="2781762" cy="3020683"/>
          </a:xfrm>
          <a:prstGeom prst="straightConnector1">
            <a:avLst/>
          </a:prstGeom>
          <a:ln w="63500">
            <a:tailEnd type="triangle"/>
          </a:ln>
        </p:spPr>
        <p:style>
          <a:lnRef idx="2">
            <a:schemeClr val="dk1"/>
          </a:lnRef>
          <a:fillRef idx="0">
            <a:schemeClr val="dk1"/>
          </a:fillRef>
          <a:effectRef idx="1">
            <a:schemeClr val="dk1"/>
          </a:effectRef>
          <a:fontRef idx="minor">
            <a:schemeClr val="tx1"/>
          </a:fontRef>
        </p:style>
      </p:cxnSp>
      <p:cxnSp>
        <p:nvCxnSpPr>
          <p:cNvPr id="35" name="直线箭头连接符 34">
            <a:extLst>
              <a:ext uri="{FF2B5EF4-FFF2-40B4-BE49-F238E27FC236}">
                <a16:creationId xmlns:a16="http://schemas.microsoft.com/office/drawing/2014/main" id="{6AE23606-7AAC-AE3B-0668-3045AA042C0A}"/>
              </a:ext>
            </a:extLst>
          </p:cNvPr>
          <p:cNvCxnSpPr>
            <a:cxnSpLocks/>
          </p:cNvCxnSpPr>
          <p:nvPr/>
        </p:nvCxnSpPr>
        <p:spPr>
          <a:xfrm flipV="1">
            <a:off x="2588424" y="1777391"/>
            <a:ext cx="2386816" cy="2963649"/>
          </a:xfrm>
          <a:prstGeom prst="straightConnector1">
            <a:avLst/>
          </a:prstGeom>
          <a:ln w="63500">
            <a:tailEnd type="triangle"/>
          </a:ln>
        </p:spPr>
        <p:style>
          <a:lnRef idx="2">
            <a:schemeClr val="dk1"/>
          </a:lnRef>
          <a:fillRef idx="0">
            <a:schemeClr val="dk1"/>
          </a:fillRef>
          <a:effectRef idx="1">
            <a:schemeClr val="dk1"/>
          </a:effectRef>
          <a:fontRef idx="minor">
            <a:schemeClr val="tx1"/>
          </a:fontRef>
        </p:style>
      </p:cxnSp>
      <p:sp>
        <p:nvSpPr>
          <p:cNvPr id="61" name="弧 60">
            <a:extLst>
              <a:ext uri="{FF2B5EF4-FFF2-40B4-BE49-F238E27FC236}">
                <a16:creationId xmlns:a16="http://schemas.microsoft.com/office/drawing/2014/main" id="{076DDB73-C370-EBA5-D2FF-8D0DC49FCE80}"/>
              </a:ext>
            </a:extLst>
          </p:cNvPr>
          <p:cNvSpPr/>
          <p:nvPr/>
        </p:nvSpPr>
        <p:spPr>
          <a:xfrm>
            <a:off x="10087295" y="4847416"/>
            <a:ext cx="1163408" cy="1109548"/>
          </a:xfrm>
          <a:prstGeom prst="arc">
            <a:avLst>
              <a:gd name="adj1" fmla="val 15733986"/>
              <a:gd name="adj2" fmla="val 5208780"/>
            </a:avLst>
          </a:prstGeom>
          <a:ln w="63500">
            <a:solidFill>
              <a:schemeClr val="tx1"/>
            </a:solidFill>
            <a:head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zh-CN" altLang="en-US"/>
          </a:p>
        </p:txBody>
      </p:sp>
      <p:sp>
        <p:nvSpPr>
          <p:cNvPr id="64" name="弧 63">
            <a:extLst>
              <a:ext uri="{FF2B5EF4-FFF2-40B4-BE49-F238E27FC236}">
                <a16:creationId xmlns:a16="http://schemas.microsoft.com/office/drawing/2014/main" id="{0A3CCDCF-67FF-1560-7244-A3422ED59E55}"/>
              </a:ext>
            </a:extLst>
          </p:cNvPr>
          <p:cNvSpPr/>
          <p:nvPr/>
        </p:nvSpPr>
        <p:spPr>
          <a:xfrm>
            <a:off x="5521330" y="699050"/>
            <a:ext cx="1163408" cy="1349115"/>
          </a:xfrm>
          <a:prstGeom prst="arc">
            <a:avLst>
              <a:gd name="adj1" fmla="val 10839066"/>
              <a:gd name="adj2" fmla="val 0"/>
            </a:avLst>
          </a:prstGeom>
          <a:ln w="63500">
            <a:solidFill>
              <a:schemeClr val="bg1">
                <a:lumMod val="85000"/>
              </a:schemeClr>
            </a:solidFill>
            <a:head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zh-CN" altLang="en-US" dirty="0"/>
          </a:p>
        </p:txBody>
      </p:sp>
      <p:sp>
        <p:nvSpPr>
          <p:cNvPr id="66" name="弧 65">
            <a:extLst>
              <a:ext uri="{FF2B5EF4-FFF2-40B4-BE49-F238E27FC236}">
                <a16:creationId xmlns:a16="http://schemas.microsoft.com/office/drawing/2014/main" id="{3788DF95-6291-14C6-10A9-05DFD328C1A7}"/>
              </a:ext>
            </a:extLst>
          </p:cNvPr>
          <p:cNvSpPr/>
          <p:nvPr/>
        </p:nvSpPr>
        <p:spPr>
          <a:xfrm>
            <a:off x="992271" y="4781618"/>
            <a:ext cx="1079292" cy="1080000"/>
          </a:xfrm>
          <a:prstGeom prst="arc">
            <a:avLst>
              <a:gd name="adj1" fmla="val 5085158"/>
              <a:gd name="adj2" fmla="val 15900889"/>
            </a:avLst>
          </a:prstGeom>
          <a:ln w="63500">
            <a:solidFill>
              <a:schemeClr val="tx1"/>
            </a:solidFill>
            <a:head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zh-CN" altLang="en-US"/>
          </a:p>
        </p:txBody>
      </p:sp>
      <p:sp>
        <p:nvSpPr>
          <p:cNvPr id="67" name="文本框 66">
            <a:extLst>
              <a:ext uri="{FF2B5EF4-FFF2-40B4-BE49-F238E27FC236}">
                <a16:creationId xmlns:a16="http://schemas.microsoft.com/office/drawing/2014/main" id="{33C9E720-2D73-EA8F-5AB0-5C0AB497D06F}"/>
              </a:ext>
            </a:extLst>
          </p:cNvPr>
          <p:cNvSpPr txBox="1"/>
          <p:nvPr/>
        </p:nvSpPr>
        <p:spPr>
          <a:xfrm>
            <a:off x="696580" y="5956964"/>
            <a:ext cx="2341670" cy="830997"/>
          </a:xfrm>
          <a:prstGeom prst="rect">
            <a:avLst/>
          </a:prstGeom>
          <a:noFill/>
        </p:spPr>
        <p:txBody>
          <a:bodyPr wrap="square" rtlCol="0">
            <a:spAutoFit/>
          </a:bodyPr>
          <a:lstStyle/>
          <a:p>
            <a:r>
              <a:rPr kumimoji="1" lang="en-US" altLang="zh-CN" sz="2400" b="1" i="1" dirty="0">
                <a:latin typeface="Times New Roman" panose="02020603050405020304" pitchFamily="18" charset="0"/>
                <a:cs typeface="Times New Roman" panose="02020603050405020304" pitchFamily="18" charset="0"/>
              </a:rPr>
              <a:t>I.1 </a:t>
            </a:r>
            <a:r>
              <a:rPr kumimoji="1" lang="en-US" altLang="zh-CN" sz="2400" dirty="0">
                <a:solidFill>
                  <a:srgbClr val="C00000"/>
                </a:solidFill>
                <a:latin typeface="Times New Roman" panose="02020603050405020304" pitchFamily="18" charset="0"/>
                <a:cs typeface="Times New Roman" panose="02020603050405020304" pitchFamily="18" charset="0"/>
              </a:rPr>
              <a:t>1.24 **</a:t>
            </a:r>
          </a:p>
          <a:p>
            <a:r>
              <a:rPr kumimoji="1" lang="en-US" altLang="zh-CN" sz="2400" b="1" i="1" dirty="0">
                <a:latin typeface="Times New Roman" panose="02020603050405020304" pitchFamily="18" charset="0"/>
                <a:cs typeface="Times New Roman" panose="02020603050405020304" pitchFamily="18" charset="0"/>
              </a:rPr>
              <a:t>I.2 </a:t>
            </a:r>
            <a:r>
              <a:rPr kumimoji="1" lang="en-US" altLang="zh-CN" sz="2400" dirty="0">
                <a:solidFill>
                  <a:srgbClr val="0070C0"/>
                </a:solidFill>
                <a:latin typeface="Times New Roman" panose="02020603050405020304" pitchFamily="18" charset="0"/>
                <a:cs typeface="Times New Roman" panose="02020603050405020304" pitchFamily="18" charset="0"/>
              </a:rPr>
              <a:t>-0.63 **</a:t>
            </a:r>
            <a:endParaRPr kumimoji="1" lang="zh-CN" altLang="en-US" sz="2400" dirty="0">
              <a:solidFill>
                <a:srgbClr val="0070C0"/>
              </a:solidFill>
              <a:latin typeface="Times New Roman" panose="02020603050405020304" pitchFamily="18" charset="0"/>
              <a:cs typeface="Times New Roman" panose="02020603050405020304" pitchFamily="18" charset="0"/>
            </a:endParaRPr>
          </a:p>
        </p:txBody>
      </p:sp>
      <p:sp>
        <p:nvSpPr>
          <p:cNvPr id="68" name="文本框 67">
            <a:extLst>
              <a:ext uri="{FF2B5EF4-FFF2-40B4-BE49-F238E27FC236}">
                <a16:creationId xmlns:a16="http://schemas.microsoft.com/office/drawing/2014/main" id="{823C1F6E-E338-F833-4AB0-9DB879DBA547}"/>
              </a:ext>
            </a:extLst>
          </p:cNvPr>
          <p:cNvSpPr txBox="1"/>
          <p:nvPr/>
        </p:nvSpPr>
        <p:spPr>
          <a:xfrm rot="18540172">
            <a:off x="1373291" y="2583724"/>
            <a:ext cx="3981254" cy="461665"/>
          </a:xfrm>
          <a:prstGeom prst="rect">
            <a:avLst/>
          </a:prstGeom>
          <a:noFill/>
        </p:spPr>
        <p:txBody>
          <a:bodyPr wrap="square" rtlCol="0">
            <a:spAutoFit/>
          </a:bodyPr>
          <a:lstStyle/>
          <a:p>
            <a:r>
              <a:rPr kumimoji="1" lang="en-US" altLang="zh-CN" sz="2400" b="1" i="1" dirty="0">
                <a:latin typeface="Times New Roman" panose="02020603050405020304" pitchFamily="18" charset="0"/>
                <a:cs typeface="Times New Roman" panose="02020603050405020304" pitchFamily="18" charset="0"/>
              </a:rPr>
              <a:t>M.1 </a:t>
            </a:r>
            <a:r>
              <a:rPr kumimoji="1" lang="en-US" altLang="zh-CN" sz="2400" dirty="0">
                <a:solidFill>
                  <a:srgbClr val="0070C0"/>
                </a:solidFill>
                <a:latin typeface="Times New Roman" panose="02020603050405020304" pitchFamily="18" charset="0"/>
                <a:cs typeface="Times New Roman" panose="02020603050405020304" pitchFamily="18" charset="0"/>
              </a:rPr>
              <a:t>-2.09           </a:t>
            </a:r>
            <a:r>
              <a:rPr kumimoji="1" lang="en-US" altLang="zh-CN" sz="2400" b="1" i="1" dirty="0">
                <a:solidFill>
                  <a:srgbClr val="0070C0"/>
                </a:solidFill>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M.2 </a:t>
            </a:r>
            <a:r>
              <a:rPr kumimoji="1" lang="en-US" altLang="zh-CN" sz="2400" dirty="0">
                <a:solidFill>
                  <a:srgbClr val="C00000"/>
                </a:solidFill>
                <a:latin typeface="Times New Roman" panose="02020603050405020304" pitchFamily="18" charset="0"/>
                <a:cs typeface="Times New Roman" panose="02020603050405020304" pitchFamily="18" charset="0"/>
              </a:rPr>
              <a:t>2.24 *</a:t>
            </a:r>
            <a:endParaRPr kumimoji="1" lang="zh-CN" altLang="en-US" sz="2400" dirty="0">
              <a:solidFill>
                <a:srgbClr val="C00000"/>
              </a:solidFill>
              <a:latin typeface="Times New Roman" panose="02020603050405020304" pitchFamily="18" charset="0"/>
              <a:cs typeface="Times New Roman" panose="02020603050405020304" pitchFamily="18" charset="0"/>
            </a:endParaRPr>
          </a:p>
        </p:txBody>
      </p:sp>
      <p:sp>
        <p:nvSpPr>
          <p:cNvPr id="69" name="文本框 68">
            <a:extLst>
              <a:ext uri="{FF2B5EF4-FFF2-40B4-BE49-F238E27FC236}">
                <a16:creationId xmlns:a16="http://schemas.microsoft.com/office/drawing/2014/main" id="{62F9F5C1-3659-0DCA-CE36-49F573719DE3}"/>
              </a:ext>
            </a:extLst>
          </p:cNvPr>
          <p:cNvSpPr txBox="1"/>
          <p:nvPr/>
        </p:nvSpPr>
        <p:spPr>
          <a:xfrm>
            <a:off x="4504503" y="5055309"/>
            <a:ext cx="4616105" cy="461665"/>
          </a:xfrm>
          <a:prstGeom prst="rect">
            <a:avLst/>
          </a:prstGeom>
          <a:noFill/>
        </p:spPr>
        <p:txBody>
          <a:bodyPr wrap="square" rtlCol="0">
            <a:spAutoFit/>
          </a:bodyPr>
          <a:lstStyle/>
          <a:p>
            <a:r>
              <a:rPr kumimoji="1" lang="en-US" altLang="zh-CN" sz="2400" b="1" i="1" dirty="0">
                <a:latin typeface="Times New Roman" panose="02020603050405020304" pitchFamily="18" charset="0"/>
                <a:cs typeface="Times New Roman" panose="02020603050405020304" pitchFamily="18" charset="0"/>
              </a:rPr>
              <a:t>P.1 </a:t>
            </a:r>
            <a:r>
              <a:rPr kumimoji="1" lang="en-US" altLang="zh-CN" sz="2400" dirty="0">
                <a:solidFill>
                  <a:srgbClr val="C00000"/>
                </a:solidFill>
                <a:latin typeface="Times New Roman" panose="02020603050405020304" pitchFamily="18" charset="0"/>
                <a:cs typeface="Times New Roman" panose="02020603050405020304" pitchFamily="18" charset="0"/>
              </a:rPr>
              <a:t>1.74  </a:t>
            </a:r>
            <a:r>
              <a:rPr kumimoji="1" lang="en-US" altLang="zh-CN" sz="2400" dirty="0">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P.2 </a:t>
            </a:r>
            <a:r>
              <a:rPr kumimoji="1" lang="en-US" altLang="zh-CN" sz="2400" dirty="0">
                <a:solidFill>
                  <a:srgbClr val="C00000"/>
                </a:solidFill>
                <a:latin typeface="Times New Roman" panose="02020603050405020304" pitchFamily="18" charset="0"/>
                <a:cs typeface="Times New Roman" panose="02020603050405020304" pitchFamily="18" charset="0"/>
              </a:rPr>
              <a:t>2.54</a:t>
            </a:r>
            <a:endParaRPr kumimoji="1" lang="zh-CN" altLang="en-US" sz="2400" dirty="0">
              <a:solidFill>
                <a:srgbClr val="C00000"/>
              </a:solidFill>
              <a:latin typeface="Times New Roman" panose="02020603050405020304" pitchFamily="18" charset="0"/>
              <a:cs typeface="Times New Roman" panose="02020603050405020304" pitchFamily="18" charset="0"/>
            </a:endParaRPr>
          </a:p>
        </p:txBody>
      </p:sp>
      <p:sp>
        <p:nvSpPr>
          <p:cNvPr id="74" name="文本框 73">
            <a:extLst>
              <a:ext uri="{FF2B5EF4-FFF2-40B4-BE49-F238E27FC236}">
                <a16:creationId xmlns:a16="http://schemas.microsoft.com/office/drawing/2014/main" id="{C3991709-9708-83B3-DDA2-B27FB41CAB2F}"/>
              </a:ext>
            </a:extLst>
          </p:cNvPr>
          <p:cNvSpPr txBox="1"/>
          <p:nvPr/>
        </p:nvSpPr>
        <p:spPr>
          <a:xfrm>
            <a:off x="4458322" y="5956964"/>
            <a:ext cx="4048813" cy="461665"/>
          </a:xfrm>
          <a:prstGeom prst="rect">
            <a:avLst/>
          </a:prstGeom>
          <a:noFill/>
        </p:spPr>
        <p:txBody>
          <a:bodyPr wrap="square" rtlCol="0">
            <a:spAutoFit/>
          </a:bodyPr>
          <a:lstStyle/>
          <a:p>
            <a:r>
              <a:rPr kumimoji="1" lang="en-US" altLang="zh-CN" sz="2400" b="1" i="1" dirty="0">
                <a:latin typeface="Times New Roman" panose="02020603050405020304" pitchFamily="18" charset="0"/>
                <a:cs typeface="Times New Roman" panose="02020603050405020304" pitchFamily="18" charset="0"/>
              </a:rPr>
              <a:t>I.1 </a:t>
            </a:r>
            <a:r>
              <a:rPr kumimoji="1" lang="en-US" altLang="zh-CN" sz="2400" dirty="0">
                <a:solidFill>
                  <a:srgbClr val="0070C0"/>
                </a:solidFill>
                <a:latin typeface="Times New Roman" panose="02020603050405020304" pitchFamily="18" charset="0"/>
                <a:cs typeface="Times New Roman" panose="02020603050405020304" pitchFamily="18" charset="0"/>
              </a:rPr>
              <a:t>-0.003</a:t>
            </a:r>
            <a:r>
              <a:rPr kumimoji="1" lang="en-US" altLang="zh-CN" sz="2400" dirty="0">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I.2 </a:t>
            </a:r>
            <a:r>
              <a:rPr kumimoji="1" lang="en-US" altLang="zh-CN" sz="2400" dirty="0">
                <a:solidFill>
                  <a:srgbClr val="C00000"/>
                </a:solidFill>
                <a:latin typeface="Times New Roman" panose="02020603050405020304" pitchFamily="18" charset="0"/>
                <a:cs typeface="Times New Roman" panose="02020603050405020304" pitchFamily="18" charset="0"/>
              </a:rPr>
              <a:t>0.02**</a:t>
            </a:r>
            <a:endParaRPr kumimoji="1" lang="zh-CN" altLang="en-US" sz="2400" dirty="0">
              <a:solidFill>
                <a:srgbClr val="C00000"/>
              </a:solidFill>
              <a:latin typeface="Times New Roman" panose="02020603050405020304" pitchFamily="18" charset="0"/>
              <a:cs typeface="Times New Roman" panose="02020603050405020304" pitchFamily="18" charset="0"/>
            </a:endParaRPr>
          </a:p>
        </p:txBody>
      </p:sp>
      <p:sp>
        <p:nvSpPr>
          <p:cNvPr id="76" name="文本框 75">
            <a:extLst>
              <a:ext uri="{FF2B5EF4-FFF2-40B4-BE49-F238E27FC236}">
                <a16:creationId xmlns:a16="http://schemas.microsoft.com/office/drawing/2014/main" id="{F9A6CFB7-1DB7-A2AC-640D-F2E18CE41C5F}"/>
              </a:ext>
            </a:extLst>
          </p:cNvPr>
          <p:cNvSpPr txBox="1"/>
          <p:nvPr/>
        </p:nvSpPr>
        <p:spPr>
          <a:xfrm rot="19663722">
            <a:off x="3242482" y="4036492"/>
            <a:ext cx="2539817" cy="461665"/>
          </a:xfrm>
          <a:prstGeom prst="rect">
            <a:avLst/>
          </a:prstGeom>
          <a:noFill/>
        </p:spPr>
        <p:txBody>
          <a:bodyPr wrap="square" rtlCol="0">
            <a:spAutoFit/>
          </a:bodyPr>
          <a:lstStyle/>
          <a:p>
            <a:r>
              <a:rPr kumimoji="1" lang="en-US" altLang="zh-CN" sz="2400" b="1" i="1" dirty="0" err="1">
                <a:latin typeface="Times New Roman" panose="02020603050405020304" pitchFamily="18" charset="0"/>
                <a:cs typeface="Times New Roman" panose="02020603050405020304" pitchFamily="18" charset="0"/>
              </a:rPr>
              <a:t>Vacc</a:t>
            </a:r>
            <a:r>
              <a:rPr kumimoji="1" lang="en-US" altLang="zh-CN" sz="2400" b="1" i="1" dirty="0">
                <a:latin typeface="Times New Roman" panose="02020603050405020304" pitchFamily="18" charset="0"/>
                <a:cs typeface="Times New Roman" panose="02020603050405020304" pitchFamily="18" charset="0"/>
              </a:rPr>
              <a:t> </a:t>
            </a:r>
            <a:r>
              <a:rPr kumimoji="1" lang="en-US" altLang="zh-CN" sz="2400" dirty="0">
                <a:solidFill>
                  <a:srgbClr val="C00000"/>
                </a:solidFill>
                <a:latin typeface="Times New Roman" panose="02020603050405020304" pitchFamily="18" charset="0"/>
                <a:cs typeface="Times New Roman" panose="02020603050405020304" pitchFamily="18" charset="0"/>
              </a:rPr>
              <a:t>16.69**</a:t>
            </a:r>
            <a:endParaRPr kumimoji="1" lang="zh-CN" altLang="en-US" sz="2400" dirty="0">
              <a:solidFill>
                <a:srgbClr val="C00000"/>
              </a:solidFill>
              <a:latin typeface="Times New Roman" panose="02020603050405020304" pitchFamily="18" charset="0"/>
              <a:cs typeface="Times New Roman" panose="02020603050405020304" pitchFamily="18" charset="0"/>
            </a:endParaRPr>
          </a:p>
        </p:txBody>
      </p:sp>
      <p:sp>
        <p:nvSpPr>
          <p:cNvPr id="78" name="文本框 77">
            <a:extLst>
              <a:ext uri="{FF2B5EF4-FFF2-40B4-BE49-F238E27FC236}">
                <a16:creationId xmlns:a16="http://schemas.microsoft.com/office/drawing/2014/main" id="{D36925A7-55D2-D245-D09A-848C529CB35C}"/>
              </a:ext>
            </a:extLst>
          </p:cNvPr>
          <p:cNvSpPr txBox="1"/>
          <p:nvPr/>
        </p:nvSpPr>
        <p:spPr>
          <a:xfrm>
            <a:off x="5317429" y="2268933"/>
            <a:ext cx="2539817" cy="461665"/>
          </a:xfrm>
          <a:prstGeom prst="rect">
            <a:avLst/>
          </a:prstGeom>
          <a:noFill/>
        </p:spPr>
        <p:txBody>
          <a:bodyPr wrap="square" rtlCol="0">
            <a:spAutoFit/>
          </a:bodyPr>
          <a:lstStyle/>
          <a:p>
            <a:r>
              <a:rPr kumimoji="1" lang="en-US" altLang="zh-CN" sz="2400" b="1" i="1" dirty="0" err="1">
                <a:latin typeface="Times New Roman" panose="02020603050405020304" pitchFamily="18" charset="0"/>
                <a:cs typeface="Times New Roman" panose="02020603050405020304" pitchFamily="18" charset="0"/>
              </a:rPr>
              <a:t>Vacc</a:t>
            </a:r>
            <a:r>
              <a:rPr kumimoji="1" lang="en-US" altLang="zh-CN" sz="2400" b="1" i="1" dirty="0">
                <a:latin typeface="Times New Roman" panose="02020603050405020304" pitchFamily="18" charset="0"/>
                <a:cs typeface="Times New Roman" panose="02020603050405020304" pitchFamily="18" charset="0"/>
              </a:rPr>
              <a:t> </a:t>
            </a:r>
            <a:r>
              <a:rPr kumimoji="1" lang="en-US" altLang="zh-CN" sz="2400" dirty="0">
                <a:solidFill>
                  <a:srgbClr val="C00000"/>
                </a:solidFill>
                <a:latin typeface="Times New Roman" panose="02020603050405020304" pitchFamily="18" charset="0"/>
                <a:cs typeface="Times New Roman" panose="02020603050405020304" pitchFamily="18" charset="0"/>
              </a:rPr>
              <a:t>2.22**</a:t>
            </a:r>
            <a:endParaRPr kumimoji="1" lang="zh-CN" altLang="en-US" sz="2400" dirty="0">
              <a:solidFill>
                <a:srgbClr val="C00000"/>
              </a:solidFill>
              <a:latin typeface="Times New Roman" panose="02020603050405020304" pitchFamily="18" charset="0"/>
              <a:cs typeface="Times New Roman" panose="02020603050405020304" pitchFamily="18" charset="0"/>
            </a:endParaRPr>
          </a:p>
        </p:txBody>
      </p:sp>
      <p:sp>
        <p:nvSpPr>
          <p:cNvPr id="79" name="文本框 78">
            <a:extLst>
              <a:ext uri="{FF2B5EF4-FFF2-40B4-BE49-F238E27FC236}">
                <a16:creationId xmlns:a16="http://schemas.microsoft.com/office/drawing/2014/main" id="{47FCD810-EF6C-CF67-A7D6-D4A30758E822}"/>
              </a:ext>
            </a:extLst>
          </p:cNvPr>
          <p:cNvSpPr txBox="1"/>
          <p:nvPr/>
        </p:nvSpPr>
        <p:spPr>
          <a:xfrm rot="18545008">
            <a:off x="2187709" y="3139316"/>
            <a:ext cx="3724947" cy="461665"/>
          </a:xfrm>
          <a:prstGeom prst="rect">
            <a:avLst/>
          </a:prstGeom>
          <a:noFill/>
        </p:spPr>
        <p:txBody>
          <a:bodyPr wrap="square" rtlCol="0">
            <a:spAutoFit/>
          </a:bodyPr>
          <a:lstStyle/>
          <a:p>
            <a:r>
              <a:rPr kumimoji="1" lang="en-US" altLang="zh-CN" sz="2400" b="1" i="1" dirty="0">
                <a:latin typeface="Times New Roman" panose="02020603050405020304" pitchFamily="18" charset="0"/>
                <a:cs typeface="Times New Roman" panose="02020603050405020304" pitchFamily="18" charset="0"/>
              </a:rPr>
              <a:t>I.1 </a:t>
            </a:r>
            <a:r>
              <a:rPr kumimoji="1" lang="en-US" altLang="zh-CN" sz="2400" dirty="0">
                <a:solidFill>
                  <a:srgbClr val="0070C0"/>
                </a:solidFill>
                <a:latin typeface="Times New Roman" panose="02020603050405020304" pitchFamily="18" charset="0"/>
                <a:cs typeface="Times New Roman" panose="02020603050405020304" pitchFamily="18" charset="0"/>
              </a:rPr>
              <a:t>-0.05**           </a:t>
            </a:r>
            <a:r>
              <a:rPr kumimoji="1" lang="en-US" altLang="zh-CN" sz="2400" b="1" i="1" dirty="0">
                <a:latin typeface="Times New Roman" panose="02020603050405020304" pitchFamily="18" charset="0"/>
                <a:cs typeface="Times New Roman" panose="02020603050405020304" pitchFamily="18" charset="0"/>
              </a:rPr>
              <a:t>I.2 </a:t>
            </a:r>
            <a:r>
              <a:rPr kumimoji="1" lang="en-US" altLang="zh-CN" sz="2400" dirty="0">
                <a:solidFill>
                  <a:srgbClr val="C00000"/>
                </a:solidFill>
                <a:latin typeface="Times New Roman" panose="02020603050405020304" pitchFamily="18" charset="0"/>
                <a:cs typeface="Times New Roman" panose="02020603050405020304" pitchFamily="18" charset="0"/>
              </a:rPr>
              <a:t>0.002</a:t>
            </a:r>
            <a:endParaRPr kumimoji="1" lang="zh-CN" altLang="en-US" sz="2400" dirty="0">
              <a:solidFill>
                <a:srgbClr val="C00000"/>
              </a:solidFill>
              <a:latin typeface="Times New Roman" panose="02020603050405020304" pitchFamily="18" charset="0"/>
              <a:cs typeface="Times New Roman" panose="02020603050405020304" pitchFamily="18" charset="0"/>
            </a:endParaRPr>
          </a:p>
        </p:txBody>
      </p:sp>
      <p:sp>
        <p:nvSpPr>
          <p:cNvPr id="81" name="文本框 80">
            <a:extLst>
              <a:ext uri="{FF2B5EF4-FFF2-40B4-BE49-F238E27FC236}">
                <a16:creationId xmlns:a16="http://schemas.microsoft.com/office/drawing/2014/main" id="{35EDEA5C-366A-1103-BFCB-03B274D17BD3}"/>
              </a:ext>
            </a:extLst>
          </p:cNvPr>
          <p:cNvSpPr txBox="1"/>
          <p:nvPr/>
        </p:nvSpPr>
        <p:spPr>
          <a:xfrm>
            <a:off x="5352269" y="-79494"/>
            <a:ext cx="2341670" cy="830997"/>
          </a:xfrm>
          <a:prstGeom prst="rect">
            <a:avLst/>
          </a:prstGeom>
          <a:noFill/>
        </p:spPr>
        <p:txBody>
          <a:bodyPr wrap="square" rtlCol="0">
            <a:spAutoFit/>
          </a:bodyPr>
          <a:lstStyle/>
          <a:p>
            <a:r>
              <a:rPr kumimoji="1" lang="en-US" altLang="zh-CN" sz="2400" b="1" i="1" dirty="0">
                <a:latin typeface="Times New Roman" panose="02020603050405020304" pitchFamily="18" charset="0"/>
                <a:cs typeface="Times New Roman" panose="02020603050405020304" pitchFamily="18" charset="0"/>
              </a:rPr>
              <a:t>M.1 </a:t>
            </a:r>
            <a:r>
              <a:rPr kumimoji="1" lang="en-US" altLang="zh-CN" sz="2400" dirty="0">
                <a:solidFill>
                  <a:srgbClr val="C00000"/>
                </a:solidFill>
                <a:latin typeface="Times New Roman" panose="02020603050405020304" pitchFamily="18" charset="0"/>
                <a:cs typeface="Times New Roman" panose="02020603050405020304" pitchFamily="18" charset="0"/>
              </a:rPr>
              <a:t>0.25</a:t>
            </a:r>
          </a:p>
          <a:p>
            <a:r>
              <a:rPr kumimoji="1" lang="en-US" altLang="zh-CN" sz="2400" b="1" i="1" dirty="0">
                <a:latin typeface="Times New Roman" panose="02020603050405020304" pitchFamily="18" charset="0"/>
                <a:cs typeface="Times New Roman" panose="02020603050405020304" pitchFamily="18" charset="0"/>
              </a:rPr>
              <a:t>M.2 </a:t>
            </a:r>
            <a:r>
              <a:rPr kumimoji="1" lang="en-US" altLang="zh-CN" sz="2400" dirty="0">
                <a:solidFill>
                  <a:srgbClr val="0070C0"/>
                </a:solidFill>
                <a:latin typeface="Times New Roman" panose="02020603050405020304" pitchFamily="18" charset="0"/>
                <a:cs typeface="Times New Roman" panose="02020603050405020304" pitchFamily="18" charset="0"/>
              </a:rPr>
              <a:t>-0.08</a:t>
            </a:r>
            <a:endParaRPr kumimoji="1" lang="zh-CN" altLang="en-US" sz="2400" dirty="0">
              <a:solidFill>
                <a:srgbClr val="0070C0"/>
              </a:solidFill>
              <a:latin typeface="Times New Roman" panose="02020603050405020304" pitchFamily="18" charset="0"/>
              <a:cs typeface="Times New Roman" panose="02020603050405020304" pitchFamily="18" charset="0"/>
            </a:endParaRPr>
          </a:p>
        </p:txBody>
      </p:sp>
      <p:sp>
        <p:nvSpPr>
          <p:cNvPr id="83" name="文本框 82">
            <a:extLst>
              <a:ext uri="{FF2B5EF4-FFF2-40B4-BE49-F238E27FC236}">
                <a16:creationId xmlns:a16="http://schemas.microsoft.com/office/drawing/2014/main" id="{28BB517E-652F-93A9-6199-312F39F41658}"/>
              </a:ext>
            </a:extLst>
          </p:cNvPr>
          <p:cNvSpPr txBox="1"/>
          <p:nvPr/>
        </p:nvSpPr>
        <p:spPr>
          <a:xfrm rot="2828526">
            <a:off x="7125203" y="3028382"/>
            <a:ext cx="4616105" cy="461665"/>
          </a:xfrm>
          <a:prstGeom prst="rect">
            <a:avLst/>
          </a:prstGeom>
          <a:noFill/>
        </p:spPr>
        <p:txBody>
          <a:bodyPr wrap="square" rtlCol="0">
            <a:spAutoFit/>
          </a:bodyPr>
          <a:lstStyle/>
          <a:p>
            <a:r>
              <a:rPr kumimoji="1" lang="en-US" altLang="zh-CN" sz="2400" b="1" i="1" dirty="0">
                <a:latin typeface="Times New Roman" panose="02020603050405020304" pitchFamily="18" charset="0"/>
                <a:cs typeface="Times New Roman" panose="02020603050405020304" pitchFamily="18" charset="0"/>
              </a:rPr>
              <a:t>P.1 </a:t>
            </a:r>
            <a:r>
              <a:rPr kumimoji="1" lang="en-US" altLang="zh-CN" sz="2400" dirty="0">
                <a:solidFill>
                  <a:srgbClr val="0070C0"/>
                </a:solidFill>
                <a:latin typeface="Times New Roman" panose="02020603050405020304" pitchFamily="18" charset="0"/>
                <a:cs typeface="Times New Roman" panose="02020603050405020304" pitchFamily="18" charset="0"/>
              </a:rPr>
              <a:t>-2.05**</a:t>
            </a:r>
            <a:r>
              <a:rPr kumimoji="1" lang="en-US" altLang="zh-CN" sz="2400" dirty="0">
                <a:latin typeface="Times New Roman" panose="02020603050405020304" pitchFamily="18" charset="0"/>
                <a:cs typeface="Times New Roman" panose="02020603050405020304" pitchFamily="18" charset="0"/>
              </a:rPr>
              <a:t>              </a:t>
            </a:r>
            <a:r>
              <a:rPr kumimoji="1" lang="en-US" altLang="zh-CN" sz="2400" b="1" i="1" dirty="0">
                <a:latin typeface="Times New Roman" panose="02020603050405020304" pitchFamily="18" charset="0"/>
                <a:cs typeface="Times New Roman" panose="02020603050405020304" pitchFamily="18" charset="0"/>
              </a:rPr>
              <a:t>P.2 </a:t>
            </a:r>
            <a:r>
              <a:rPr kumimoji="1" lang="en-US" altLang="zh-CN" sz="2400" dirty="0">
                <a:solidFill>
                  <a:srgbClr val="C00000"/>
                </a:solidFill>
                <a:latin typeface="Times New Roman" panose="02020603050405020304" pitchFamily="18" charset="0"/>
                <a:cs typeface="Times New Roman" panose="02020603050405020304" pitchFamily="18" charset="0"/>
              </a:rPr>
              <a:t>1.25</a:t>
            </a:r>
            <a:endParaRPr kumimoji="1" lang="zh-CN" altLang="en-US" sz="2400" dirty="0">
              <a:solidFill>
                <a:srgbClr val="C00000"/>
              </a:solidFill>
              <a:latin typeface="Times New Roman" panose="02020603050405020304" pitchFamily="18" charset="0"/>
              <a:cs typeface="Times New Roman" panose="02020603050405020304" pitchFamily="18" charset="0"/>
            </a:endParaRPr>
          </a:p>
        </p:txBody>
      </p:sp>
      <p:sp>
        <p:nvSpPr>
          <p:cNvPr id="84" name="文本框 83">
            <a:extLst>
              <a:ext uri="{FF2B5EF4-FFF2-40B4-BE49-F238E27FC236}">
                <a16:creationId xmlns:a16="http://schemas.microsoft.com/office/drawing/2014/main" id="{632C3130-28F4-B688-7BC2-1DCB752438DE}"/>
              </a:ext>
            </a:extLst>
          </p:cNvPr>
          <p:cNvSpPr txBox="1"/>
          <p:nvPr/>
        </p:nvSpPr>
        <p:spPr>
          <a:xfrm rot="2824281">
            <a:off x="6263322" y="3645942"/>
            <a:ext cx="4616105" cy="461665"/>
          </a:xfrm>
          <a:prstGeom prst="rect">
            <a:avLst/>
          </a:prstGeom>
          <a:noFill/>
        </p:spPr>
        <p:txBody>
          <a:bodyPr wrap="square" rtlCol="0">
            <a:spAutoFit/>
          </a:bodyPr>
          <a:lstStyle/>
          <a:p>
            <a:r>
              <a:rPr kumimoji="1" lang="en-US" altLang="zh-CN" sz="2400" b="1" i="1" dirty="0">
                <a:latin typeface="Times New Roman" panose="02020603050405020304" pitchFamily="18" charset="0"/>
                <a:cs typeface="Times New Roman" panose="02020603050405020304" pitchFamily="18" charset="0"/>
              </a:rPr>
              <a:t>M.1 </a:t>
            </a:r>
            <a:r>
              <a:rPr kumimoji="1" lang="en-US" altLang="zh-CN" sz="2400" dirty="0">
                <a:solidFill>
                  <a:srgbClr val="0070C0"/>
                </a:solidFill>
                <a:latin typeface="Times New Roman" panose="02020603050405020304" pitchFamily="18" charset="0"/>
                <a:cs typeface="Times New Roman" panose="02020603050405020304" pitchFamily="18" charset="0"/>
              </a:rPr>
              <a:t>-0.01              </a:t>
            </a:r>
            <a:r>
              <a:rPr kumimoji="1" lang="en-US" altLang="zh-CN" sz="2400" b="1" i="1" dirty="0">
                <a:latin typeface="Times New Roman" panose="02020603050405020304" pitchFamily="18" charset="0"/>
                <a:cs typeface="Times New Roman" panose="02020603050405020304" pitchFamily="18" charset="0"/>
              </a:rPr>
              <a:t>M.2 </a:t>
            </a:r>
            <a:r>
              <a:rPr kumimoji="1" lang="en-US" altLang="zh-CN" sz="2400" dirty="0">
                <a:solidFill>
                  <a:srgbClr val="C00000"/>
                </a:solidFill>
                <a:latin typeface="Times New Roman" panose="02020603050405020304" pitchFamily="18" charset="0"/>
                <a:cs typeface="Times New Roman" panose="02020603050405020304" pitchFamily="18" charset="0"/>
              </a:rPr>
              <a:t>0.02</a:t>
            </a:r>
            <a:endParaRPr kumimoji="1" lang="zh-CN" altLang="en-US" sz="2400" dirty="0">
              <a:solidFill>
                <a:srgbClr val="C00000"/>
              </a:solidFill>
              <a:latin typeface="Times New Roman" panose="02020603050405020304" pitchFamily="18" charset="0"/>
              <a:cs typeface="Times New Roman" panose="02020603050405020304" pitchFamily="18" charset="0"/>
            </a:endParaRPr>
          </a:p>
        </p:txBody>
      </p:sp>
      <p:sp>
        <p:nvSpPr>
          <p:cNvPr id="85" name="文本框 84">
            <a:extLst>
              <a:ext uri="{FF2B5EF4-FFF2-40B4-BE49-F238E27FC236}">
                <a16:creationId xmlns:a16="http://schemas.microsoft.com/office/drawing/2014/main" id="{E6A3859A-EEAB-63C5-CB13-5888AFB59719}"/>
              </a:ext>
            </a:extLst>
          </p:cNvPr>
          <p:cNvSpPr txBox="1"/>
          <p:nvPr/>
        </p:nvSpPr>
        <p:spPr>
          <a:xfrm>
            <a:off x="9850330" y="5927746"/>
            <a:ext cx="2341670" cy="830997"/>
          </a:xfrm>
          <a:prstGeom prst="rect">
            <a:avLst/>
          </a:prstGeom>
          <a:noFill/>
        </p:spPr>
        <p:txBody>
          <a:bodyPr wrap="square" rtlCol="0">
            <a:spAutoFit/>
          </a:bodyPr>
          <a:lstStyle/>
          <a:p>
            <a:r>
              <a:rPr kumimoji="1" lang="en-US" altLang="zh-CN" sz="2400" b="1" i="1" dirty="0">
                <a:latin typeface="Times New Roman" panose="02020603050405020304" pitchFamily="18" charset="0"/>
                <a:cs typeface="Times New Roman" panose="02020603050405020304" pitchFamily="18" charset="0"/>
              </a:rPr>
              <a:t>P.1 </a:t>
            </a:r>
            <a:r>
              <a:rPr kumimoji="1" lang="en-US" altLang="zh-CN" sz="2400" dirty="0">
                <a:solidFill>
                  <a:srgbClr val="C00000"/>
                </a:solidFill>
                <a:latin typeface="Times New Roman" panose="02020603050405020304" pitchFamily="18" charset="0"/>
                <a:cs typeface="Times New Roman" panose="02020603050405020304" pitchFamily="18" charset="0"/>
              </a:rPr>
              <a:t>0.79 **</a:t>
            </a:r>
          </a:p>
          <a:p>
            <a:r>
              <a:rPr kumimoji="1" lang="en-US" altLang="zh-CN" sz="2400" b="1" i="1" dirty="0">
                <a:latin typeface="Times New Roman" panose="02020603050405020304" pitchFamily="18" charset="0"/>
                <a:cs typeface="Times New Roman" panose="02020603050405020304" pitchFamily="18" charset="0"/>
              </a:rPr>
              <a:t>P.2 </a:t>
            </a:r>
            <a:r>
              <a:rPr kumimoji="1" lang="en-US" altLang="zh-CN" sz="2400" dirty="0">
                <a:solidFill>
                  <a:srgbClr val="0070C0"/>
                </a:solidFill>
                <a:latin typeface="Times New Roman" panose="02020603050405020304" pitchFamily="18" charset="0"/>
                <a:cs typeface="Times New Roman" panose="02020603050405020304" pitchFamily="18" charset="0"/>
              </a:rPr>
              <a:t>-0.19 </a:t>
            </a:r>
            <a:endParaRPr kumimoji="1" lang="zh-CN" altLang="en-US" sz="2400" dirty="0">
              <a:solidFill>
                <a:srgbClr val="0070C0"/>
              </a:solidFill>
              <a:latin typeface="Times New Roman" panose="02020603050405020304" pitchFamily="18" charset="0"/>
              <a:cs typeface="Times New Roman" panose="02020603050405020304" pitchFamily="18" charset="0"/>
            </a:endParaRPr>
          </a:p>
        </p:txBody>
      </p:sp>
      <p:sp>
        <p:nvSpPr>
          <p:cNvPr id="86" name="文本框 85">
            <a:extLst>
              <a:ext uri="{FF2B5EF4-FFF2-40B4-BE49-F238E27FC236}">
                <a16:creationId xmlns:a16="http://schemas.microsoft.com/office/drawing/2014/main" id="{4F5BADEA-BBA2-3506-2B17-49DE711E41C9}"/>
              </a:ext>
            </a:extLst>
          </p:cNvPr>
          <p:cNvSpPr txBox="1"/>
          <p:nvPr/>
        </p:nvSpPr>
        <p:spPr>
          <a:xfrm rot="2124538">
            <a:off x="7197634" y="4303530"/>
            <a:ext cx="2539817" cy="461665"/>
          </a:xfrm>
          <a:prstGeom prst="rect">
            <a:avLst/>
          </a:prstGeom>
          <a:noFill/>
        </p:spPr>
        <p:txBody>
          <a:bodyPr wrap="square" rtlCol="0">
            <a:spAutoFit/>
          </a:bodyPr>
          <a:lstStyle/>
          <a:p>
            <a:r>
              <a:rPr kumimoji="1" lang="en-US" altLang="zh-CN" sz="2400" b="1" i="1" dirty="0" err="1">
                <a:latin typeface="Times New Roman" panose="02020603050405020304" pitchFamily="18" charset="0"/>
                <a:cs typeface="Times New Roman" panose="02020603050405020304" pitchFamily="18" charset="0"/>
              </a:rPr>
              <a:t>Vacc</a:t>
            </a:r>
            <a:r>
              <a:rPr kumimoji="1" lang="en-US" altLang="zh-CN" sz="2400" b="1" i="1" dirty="0">
                <a:latin typeface="Times New Roman" panose="02020603050405020304" pitchFamily="18" charset="0"/>
                <a:cs typeface="Times New Roman" panose="02020603050405020304" pitchFamily="18" charset="0"/>
              </a:rPr>
              <a:t> </a:t>
            </a:r>
            <a:r>
              <a:rPr kumimoji="1" lang="en-US" altLang="zh-CN" sz="2400" dirty="0">
                <a:solidFill>
                  <a:srgbClr val="0070C0"/>
                </a:solidFill>
                <a:latin typeface="Times New Roman" panose="02020603050405020304" pitchFamily="18" charset="0"/>
                <a:cs typeface="Times New Roman" panose="02020603050405020304" pitchFamily="18" charset="0"/>
              </a:rPr>
              <a:t>-0.58**</a:t>
            </a:r>
            <a:endParaRPr kumimoji="1" lang="zh-CN" altLang="en-US" sz="2400"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5109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27E4B5-CC50-D96D-89AE-87DF6F78023F}"/>
              </a:ext>
            </a:extLst>
          </p:cNvPr>
          <p:cNvPicPr>
            <a:picLocks noChangeAspect="1"/>
          </p:cNvPicPr>
          <p:nvPr/>
        </p:nvPicPr>
        <p:blipFill>
          <a:blip r:embed="rId3"/>
          <a:srcRect b="49265"/>
          <a:stretch/>
        </p:blipFill>
        <p:spPr>
          <a:xfrm>
            <a:off x="161029" y="130778"/>
            <a:ext cx="11869941" cy="3346713"/>
          </a:xfrm>
          <a:prstGeom prst="rect">
            <a:avLst/>
          </a:prstGeom>
        </p:spPr>
      </p:pic>
      <p:sp>
        <p:nvSpPr>
          <p:cNvPr id="2" name="Rectangle 1">
            <a:extLst>
              <a:ext uri="{FF2B5EF4-FFF2-40B4-BE49-F238E27FC236}">
                <a16:creationId xmlns:a16="http://schemas.microsoft.com/office/drawing/2014/main" id="{73AEC872-32D1-5B98-6402-59E89D85CD13}"/>
              </a:ext>
            </a:extLst>
          </p:cNvPr>
          <p:cNvSpPr>
            <a:spLocks noChangeArrowheads="1"/>
          </p:cNvSpPr>
          <p:nvPr/>
        </p:nvSpPr>
        <p:spPr bwMode="auto">
          <a:xfrm>
            <a:off x="533400" y="3757008"/>
            <a:ext cx="11160760"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Incidence and Mobility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rise in COVID-19 incidence led to an immediate reduction in mobility, with a decrease of 0.1 million in mobility per 100 new cases. This decline reflects the population's voluntary restriction of movement likely due to fear of infection. This reduced mobility persisted for about four weeks before gradually returning to previous levels.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Incidence and Policy Stringency</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 increase in incidence triggered an immediate increase in policy stringency, with restrictions becoming more severe. This elevated policy stringency continued until the fifth week before gradually relaxing, likely as case numbers stabilized or declined.</a:t>
            </a:r>
          </a:p>
        </p:txBody>
      </p:sp>
    </p:spTree>
    <p:extLst>
      <p:ext uri="{BB962C8B-B14F-4D97-AF65-F5344CB8AC3E}">
        <p14:creationId xmlns:p14="http://schemas.microsoft.com/office/powerpoint/2010/main" val="20836550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27E4B5-CC50-D96D-89AE-87DF6F78023F}"/>
              </a:ext>
            </a:extLst>
          </p:cNvPr>
          <p:cNvPicPr>
            <a:picLocks noChangeAspect="1"/>
          </p:cNvPicPr>
          <p:nvPr/>
        </p:nvPicPr>
        <p:blipFill>
          <a:blip r:embed="rId2"/>
          <a:srcRect b="74153"/>
          <a:stretch/>
        </p:blipFill>
        <p:spPr>
          <a:xfrm>
            <a:off x="161029" y="130778"/>
            <a:ext cx="11869941" cy="1704949"/>
          </a:xfrm>
          <a:prstGeom prst="rect">
            <a:avLst/>
          </a:prstGeom>
        </p:spPr>
      </p:pic>
      <p:sp>
        <p:nvSpPr>
          <p:cNvPr id="4" name="TextBox 3">
            <a:extLst>
              <a:ext uri="{FF2B5EF4-FFF2-40B4-BE49-F238E27FC236}">
                <a16:creationId xmlns:a16="http://schemas.microsoft.com/office/drawing/2014/main" id="{B872B10A-7C78-D17B-FA22-47BF340DC08D}"/>
              </a:ext>
            </a:extLst>
          </p:cNvPr>
          <p:cNvSpPr txBox="1"/>
          <p:nvPr/>
        </p:nvSpPr>
        <p:spPr>
          <a:xfrm>
            <a:off x="451658" y="3595221"/>
            <a:ext cx="11579312" cy="2862322"/>
          </a:xfrm>
          <a:prstGeom prst="rect">
            <a:avLst/>
          </a:prstGeom>
          <a:noFill/>
        </p:spPr>
        <p:txBody>
          <a:bodyPr wrap="square">
            <a:spAutoFit/>
          </a:bodyPr>
          <a:lstStyle/>
          <a:p>
            <a:pPr marL="285750" indent="-285750">
              <a:buFont typeface="Wingdings" pitchFamily="2" charset="2"/>
              <a:buChar char="Ø"/>
            </a:pPr>
            <a:endParaRPr kumimoji="1" lang="en-US" altLang="zh-CN"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kumimoji="1" lang="en-US" altLang="zh-CN" sz="2000" b="1" dirty="0">
                <a:latin typeface="Times New Roman" panose="02020603050405020304" pitchFamily="18" charset="0"/>
                <a:cs typeface="Times New Roman" panose="02020603050405020304" pitchFamily="18" charset="0"/>
              </a:rPr>
              <a:t>Mobility and Incidence: </a:t>
            </a:r>
            <a:r>
              <a:rPr kumimoji="1" lang="en-US" altLang="zh-CN" sz="2000" dirty="0">
                <a:latin typeface="Times New Roman" panose="02020603050405020304" pitchFamily="18" charset="0"/>
                <a:cs typeface="Times New Roman" panose="02020603050405020304" pitchFamily="18" charset="0"/>
              </a:rPr>
              <a:t>An increase in mobility led to an immediate decrease in incidence </a:t>
            </a:r>
            <a:r>
              <a:rPr lang="en-US" sz="2000" dirty="0">
                <a:latin typeface="Times New Roman" panose="02020603050405020304" pitchFamily="18" charset="0"/>
                <a:cs typeface="Times New Roman" panose="02020603050405020304" pitchFamily="18" charset="0"/>
              </a:rPr>
              <a:t>which then begins to rise around the second week. This delayed increase aligns with the natural progression of disease transmission, where the incubation period can cause a lag in visible case numbers after an initial uptick in exposure due to increased mobility.</a:t>
            </a:r>
          </a:p>
          <a:p>
            <a:pPr marL="342900" indent="-342900">
              <a:buFont typeface="Arial" panose="020B0604020202020204" pitchFamily="34" charset="0"/>
              <a:buChar char="•"/>
            </a:pPr>
            <a:endParaRPr kumimoji="1" lang="en-US" altLang="zh-CN" sz="20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kumimoji="1" lang="en-US" altLang="zh-CN" sz="2000" b="1" dirty="0">
                <a:latin typeface="Times New Roman" panose="02020603050405020304" pitchFamily="18" charset="0"/>
                <a:cs typeface="Times New Roman" panose="02020603050405020304" pitchFamily="18" charset="0"/>
              </a:rPr>
              <a:t>Mobility and Policy Stringency</a:t>
            </a:r>
            <a:r>
              <a:rPr kumimoji="1" lang="en-US" altLang="zh-CN" sz="2000" dirty="0">
                <a:latin typeface="Times New Roman" panose="02020603050405020304" pitchFamily="18" charset="0"/>
                <a:cs typeface="Times New Roman" panose="02020603050405020304" pitchFamily="18" charset="0"/>
              </a:rPr>
              <a:t>: Increased</a:t>
            </a:r>
            <a:r>
              <a:rPr lang="en-US" sz="2000" dirty="0">
                <a:latin typeface="Times New Roman" panose="02020603050405020304" pitchFamily="18" charset="0"/>
                <a:cs typeface="Times New Roman" panose="02020603050405020304" pitchFamily="18" charset="0"/>
              </a:rPr>
              <a:t> mobility contributed to a rise in policy stringency over time. This trend reflects a responsive adjustment in public health measures, where higher mobility levels—likely associated with higher transmission risks—triggered stricter policy interventions to curb potential outbreaks.</a:t>
            </a:r>
            <a:endParaRPr lang="en-US" altLang="zh-CN"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B27E4B5-CC50-D96D-89AE-87DF6F78023F}"/>
              </a:ext>
            </a:extLst>
          </p:cNvPr>
          <p:cNvPicPr>
            <a:picLocks noChangeAspect="1"/>
          </p:cNvPicPr>
          <p:nvPr/>
        </p:nvPicPr>
        <p:blipFill>
          <a:blip r:embed="rId2"/>
          <a:srcRect l="-23" t="50000" r="-1" b="24923"/>
          <a:stretch/>
        </p:blipFill>
        <p:spPr>
          <a:xfrm>
            <a:off x="158400" y="1798832"/>
            <a:ext cx="11872570" cy="1654200"/>
          </a:xfrm>
          <a:prstGeom prst="rect">
            <a:avLst/>
          </a:prstGeom>
        </p:spPr>
      </p:pic>
    </p:spTree>
    <p:extLst>
      <p:ext uri="{BB962C8B-B14F-4D97-AF65-F5344CB8AC3E}">
        <p14:creationId xmlns:p14="http://schemas.microsoft.com/office/powerpoint/2010/main" val="233947592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11202</TotalTime>
  <Words>4933</Words>
  <Application>Microsoft Macintosh PowerPoint</Application>
  <PresentationFormat>宽屏</PresentationFormat>
  <Paragraphs>863</Paragraphs>
  <Slides>20</Slides>
  <Notes>9</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20</vt:i4>
      </vt:variant>
    </vt:vector>
  </HeadingPairs>
  <TitlesOfParts>
    <vt:vector size="29" baseType="lpstr">
      <vt:lpstr>.SF NS</vt:lpstr>
      <vt:lpstr>等线</vt:lpstr>
      <vt:lpstr>等线 Light</vt:lpstr>
      <vt:lpstr>宋体</vt:lpstr>
      <vt:lpstr>Arial</vt:lpstr>
      <vt:lpstr>Cambria Math</vt:lpstr>
      <vt:lpstr>Times New Roman</vt:lpstr>
      <vt:lpstr>Wingdings</vt:lpstr>
      <vt:lpstr>Office 主题​​</vt:lpstr>
      <vt:lpstr>Dynamic Interactions of COVID-19 Incidences, Mobility, Policy, and Vaccination in Seoul: A VARX Model Approach  Oct 29, 2024  Zeyu Hu; Youngji Jo    </vt:lpstr>
      <vt:lpstr>PowerPoint 演示文稿</vt:lpstr>
      <vt:lpstr>Existing evidence and motivation of the study</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Hu, Zeyu</dc:creator>
  <cp:lastModifiedBy>Hu, Zeyu</cp:lastModifiedBy>
  <cp:revision>46</cp:revision>
  <dcterms:created xsi:type="dcterms:W3CDTF">2024-10-18T22:07:47Z</dcterms:created>
  <dcterms:modified xsi:type="dcterms:W3CDTF">2024-11-08T22:19:57Z</dcterms:modified>
</cp:coreProperties>
</file>

<file path=docProps/thumbnail.jpeg>
</file>